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Lst>
  <p:sldSz cy="5143500" cx="9144000"/>
  <p:notesSz cx="6858000" cy="9144000"/>
  <p:embeddedFontLst>
    <p:embeddedFont>
      <p:font typeface="Roboto"/>
      <p:regular r:id="rId158"/>
      <p:bold r:id="rId159"/>
      <p:italic r:id="rId160"/>
      <p:boldItalic r:id="rId161"/>
    </p:embeddedFont>
    <p:embeddedFont>
      <p:font typeface="Roboto Medium"/>
      <p:regular r:id="rId162"/>
      <p:bold r:id="rId163"/>
      <p:italic r:id="rId164"/>
      <p:boldItalic r:id="rId165"/>
    </p:embeddedFont>
    <p:embeddedFont>
      <p:font typeface="Roboto Light"/>
      <p:regular r:id="rId166"/>
      <p:bold r:id="rId167"/>
      <p:italic r:id="rId168"/>
      <p:boldItalic r:id="rId1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9C7E5E-6C49-4111-90F5-749E7E8FA012}">
  <a:tblStyle styleId="{BA9C7E5E-6C49-4111-90F5-749E7E8FA01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FADF4E6-C90A-4820-810E-282C21B733B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0F171C0-7FD8-428D-AD34-7EC9A586FD9F}" styleName="Table_2">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RobotoMedium-boldItalic.fntdata"/><Relationship Id="rId69" Type="http://schemas.openxmlformats.org/officeDocument/2006/relationships/slide" Target="slides/slide63.xml"/><Relationship Id="rId164" Type="http://schemas.openxmlformats.org/officeDocument/2006/relationships/font" Target="fonts/RobotoMedium-italic.fntdata"/><Relationship Id="rId163" Type="http://schemas.openxmlformats.org/officeDocument/2006/relationships/font" Target="fonts/RobotoMedium-bold.fntdata"/><Relationship Id="rId162" Type="http://schemas.openxmlformats.org/officeDocument/2006/relationships/font" Target="fonts/RobotoMedium-regular.fntdata"/><Relationship Id="rId169" Type="http://schemas.openxmlformats.org/officeDocument/2006/relationships/font" Target="fonts/RobotoLight-boldItalic.fntdata"/><Relationship Id="rId168" Type="http://schemas.openxmlformats.org/officeDocument/2006/relationships/font" Target="fonts/RobotoLight-italic.fntdata"/><Relationship Id="rId167" Type="http://schemas.openxmlformats.org/officeDocument/2006/relationships/font" Target="fonts/RobotoLight-bold.fntdata"/><Relationship Id="rId166" Type="http://schemas.openxmlformats.org/officeDocument/2006/relationships/font" Target="fonts/RobotoLight-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boldItalic.fntdata"/><Relationship Id="rId54" Type="http://schemas.openxmlformats.org/officeDocument/2006/relationships/slide" Target="slides/slide48.xml"/><Relationship Id="rId160" Type="http://schemas.openxmlformats.org/officeDocument/2006/relationships/font" Target="fonts/Roboto-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oboto-bold.fntdata"/><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font" Target="fonts/Roboto-regular.fntdata"/><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ee493ccbd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e493ccbd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ef86bbeae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ef86bbeae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ef86bbeae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ef86bbeae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f86bbeae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ef86bbeae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ef86bbeae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ef86bbeae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f86bbeae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f86bbeae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ef904468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ef904468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ef9044681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ef904468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ef9044681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ef9044681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ef9044681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ef9044681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ef9044681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ef9044681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e493ccbd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e493ccbd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ef9044681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ef9044681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ef9044681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ef9044681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ef9044681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ef9044681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ef9044681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ef9044681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1ef9044681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1ef9044681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ef9044681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ef9044681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ef9044681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ef9044681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ef9044681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ef9044681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ef9044681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ef9044681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ef9044681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ef9044681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ee493ccbd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e493ccbd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ef9044681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ef904468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ef9044681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ef9044681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ef9044681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ef9044681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ef9044681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ef9044681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1ef9044681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1ef9044681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1ef9044681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1ef9044681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ef9044681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ef9044681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ef9044681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ef9044681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ef9044681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ef9044681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ef9044681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ef9044681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e493ccbd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e493ccbd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ef9044681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ef9044681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ef9044681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ef9044681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ef9044681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ef9044681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ef9044681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ef9044681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1ef9044681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1ef9044681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1ef9044681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1ef9044681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1ef9044681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1ef9044681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ef90446810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ef90446810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ef90446810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ef9044681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efab090f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efab090f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e493ccbd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e493ccbd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1efab090f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1efab090f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1efab090f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1efab090f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1efab090f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1efab090f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efab090f7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efab090f7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efab090f7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efab090f7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1efab090f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1efab090f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efab090f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efab090f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1efab090f7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1efab090f7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1efab090f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1efab090f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1ef9044681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1ef9044681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e493ccbd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e493ccbd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1efab090f7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1efab090f7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efab090f7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efab090f7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e493ccbd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e493ccbd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ee493ccbdd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ee493ccbdd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e493ccbd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e493ccbd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e493ccbdd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e493ccbdd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1eb7abfd6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1eb7abfd6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ee493ccb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e493ccb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e493ccbd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e493ccbd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e493ccbdd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e493ccbdd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e493ccbdd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ee493ccbdd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ee493ccbd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ee493ccbd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e5d33d6e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e5d33d6e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e493ccbd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e493ccbd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e493ccbd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e493ccbd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e5d33d6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e5d33d6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e5d33d6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e5d33d6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ee493ccb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ee493ccb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e5d33d6e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e5d33d6e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e5d33d6e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e5d33d6e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ee5d33d6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ee5d33d6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e5d33d6e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e5d33d6e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e5d33d6e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e5d33d6e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ee5d33d6e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ee5d33d6e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e5d33d6e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e5d33d6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e5d33d6e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e5d33d6e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ee5d33d6e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ee5d33d6e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e5d33d6e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e5d33d6e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ec994c04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ec994c04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e5d33d6e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e5d33d6e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e5d33d6e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e5d33d6e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ee7bc48a9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ee7bc48a9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e7bc48a92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e7bc48a92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ee7bc48a9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ee7bc48a9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e5d33d6e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e5d33d6e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e5d33d6e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e5d33d6e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e74386a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e74386a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e74386a5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e74386a5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e74386a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e74386a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eb7a2e16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eb7a2e16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ee7bc48a9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ee7bc48a9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ee7bc48a9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ee7bc48a9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e7bc48a9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e7bc48a9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ee7bc48a9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ee7bc48a9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ee7bc48a9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ee7bc48a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ee7bc48a9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ee7bc48a9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ee7bc48a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ee7bc48a9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ee7bc48a9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ee7bc48a9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ee7bc48a9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ee7bc48a9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e7bc48a9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e7bc48a9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ee493ccbd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ee493ccbd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e7bc48a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ee7bc48a9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e7bc48a9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e7bc48a9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ee7bc48a9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ee7bc48a9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ee7bc48a92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ee7bc48a9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ee7bc48a9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ee7bc48a9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ee7bc48a9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ee7bc48a9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ee7bc48a9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ee7bc48a9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e7bc48a9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e7bc48a9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ee7bc48a9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ee7bc48a9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e7bc48a9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ee7bc48a9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ee493ccbd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ee493ccb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fd4ec82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afd4ec820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fd4ec82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afd4ec82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fd4ec82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fd4ec82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afd4ec820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afd4ec820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afd4ec820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afd4ec820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afd4ec82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afd4ec82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afd4ec820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afd4ec820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afd4ec8206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afd4ec8206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fd4ec8206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afd4ec8206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fd4ec8206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afd4ec8206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e493ccb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e493ccb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fd4ec8206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afd4ec8206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afd4ec8206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afd4ec8206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afd4ec8206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afd4ec8206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afd4ec8206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afd4ec8206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afd4ec8206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afd4ec8206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ef86bbea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ef86bbea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ef86bbea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ef86bbea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ef86bbeae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ef86bbeae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ef86bbe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ef86bbe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ef86bbeae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ef86bbeae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e493ccb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e493ccb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ef86bbeae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ef86bbea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ef86bbeae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ef86bbeae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ef86bbeae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ef86bbeae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ef86bbeae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ef86bbeae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ef86bbeae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ef86bbeae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ef86bbeae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ef86bbeae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ef90446810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ef90446810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ef86bbeae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ef86bbeae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ef86bbeae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ef86bbeae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ef86bbeae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ef86bbeae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3875" y="767800"/>
            <a:ext cx="3717900" cy="2052600"/>
          </a:xfrm>
          <a:prstGeom prst="rect">
            <a:avLst/>
          </a:prstGeom>
        </p:spPr>
        <p:txBody>
          <a:bodyPr anchorCtr="0" anchor="b" bIns="91425" lIns="91425" spcFirstLastPara="1" rIns="91425" wrap="square" tIns="91425">
            <a:normAutofit/>
          </a:bodyPr>
          <a:lstStyle>
            <a:lvl1pPr lvl="0" algn="r">
              <a:spcBef>
                <a:spcPts val="0"/>
              </a:spcBef>
              <a:spcAft>
                <a:spcPts val="0"/>
              </a:spcAft>
              <a:buClr>
                <a:srgbClr val="122742"/>
              </a:buClr>
              <a:buSzPts val="3600"/>
              <a:buFont typeface="Roboto"/>
              <a:buNone/>
              <a:defRPr sz="3600">
                <a:solidFill>
                  <a:srgbClr val="122742"/>
                </a:solidFill>
                <a:latin typeface="Roboto"/>
                <a:ea typeface="Roboto"/>
                <a:cs typeface="Roboto"/>
                <a:sym typeface="Roboto"/>
              </a:defRPr>
            </a:lvl1pPr>
            <a:lvl2pPr lvl="1"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2pPr>
            <a:lvl3pPr lvl="2"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3pPr>
            <a:lvl4pPr lvl="3"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4pPr>
            <a:lvl5pPr lvl="4"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5pPr>
            <a:lvl6pPr lvl="5"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6pPr>
            <a:lvl7pPr lvl="6"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7pPr>
            <a:lvl8pPr lvl="7"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8pPr>
            <a:lvl9pPr lvl="8" algn="r">
              <a:spcBef>
                <a:spcPts val="0"/>
              </a:spcBef>
              <a:spcAft>
                <a:spcPts val="0"/>
              </a:spcAft>
              <a:buClr>
                <a:srgbClr val="122742"/>
              </a:buClr>
              <a:buSzPts val="5200"/>
              <a:buFont typeface="Roboto"/>
              <a:buNone/>
              <a:defRPr sz="5200">
                <a:solidFill>
                  <a:srgbClr val="122742"/>
                </a:solidFill>
                <a:latin typeface="Roboto"/>
                <a:ea typeface="Roboto"/>
                <a:cs typeface="Roboto"/>
                <a:sym typeface="Roboto"/>
              </a:defRPr>
            </a:lvl9pPr>
          </a:lstStyle>
          <a:p/>
        </p:txBody>
      </p:sp>
      <p:sp>
        <p:nvSpPr>
          <p:cNvPr id="11" name="Google Shape;11;p2"/>
          <p:cNvSpPr txBox="1"/>
          <p:nvPr>
            <p:ph idx="1" type="subTitle"/>
          </p:nvPr>
        </p:nvSpPr>
        <p:spPr>
          <a:xfrm>
            <a:off x="1123850" y="3940175"/>
            <a:ext cx="3269400" cy="7926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1800"/>
              <a:buFont typeface="Roboto Light"/>
              <a:buNone/>
              <a:defRPr>
                <a:latin typeface="Roboto Light"/>
                <a:ea typeface="Roboto Light"/>
                <a:cs typeface="Roboto Light"/>
                <a:sym typeface="Roboto Light"/>
              </a:defRPr>
            </a:lvl1pPr>
            <a:lvl2pPr lvl="1"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2pPr>
            <a:lvl3pPr lvl="2"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3pPr>
            <a:lvl4pPr lvl="3"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4pPr>
            <a:lvl5pPr lvl="4"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5pPr>
            <a:lvl6pPr lvl="5"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6pPr>
            <a:lvl7pPr lvl="6"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7pPr>
            <a:lvl8pPr lvl="7"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8pPr>
            <a:lvl9pPr lvl="8" algn="r">
              <a:lnSpc>
                <a:spcPct val="100000"/>
              </a:lnSpc>
              <a:spcBef>
                <a:spcPts val="0"/>
              </a:spcBef>
              <a:spcAft>
                <a:spcPts val="0"/>
              </a:spcAft>
              <a:buSzPts val="1800"/>
              <a:buFont typeface="Roboto Light"/>
              <a:buNone/>
              <a:defRPr sz="1800">
                <a:latin typeface="Roboto Light"/>
                <a:ea typeface="Roboto Light"/>
                <a:cs typeface="Roboto Light"/>
                <a:sym typeface="Roboto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6234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122742"/>
              </a:buClr>
              <a:buSzPts val="3000"/>
              <a:buNone/>
              <a:defRPr b="1" sz="3000">
                <a:solidFill>
                  <a:srgbClr val="122742"/>
                </a:solidFill>
              </a:defRPr>
            </a:lvl1pPr>
            <a:lvl2pPr lvl="1" algn="ctr">
              <a:spcBef>
                <a:spcPts val="0"/>
              </a:spcBef>
              <a:spcAft>
                <a:spcPts val="0"/>
              </a:spcAft>
              <a:buSzPts val="3600"/>
              <a:buNone/>
              <a:defRPr b="1" sz="3600"/>
            </a:lvl2pPr>
            <a:lvl3pPr lvl="2" algn="ctr">
              <a:spcBef>
                <a:spcPts val="0"/>
              </a:spcBef>
              <a:spcAft>
                <a:spcPts val="0"/>
              </a:spcAft>
              <a:buSzPts val="3600"/>
              <a:buNone/>
              <a:defRPr b="1" sz="3600"/>
            </a:lvl3pPr>
            <a:lvl4pPr lvl="3" algn="ctr">
              <a:spcBef>
                <a:spcPts val="0"/>
              </a:spcBef>
              <a:spcAft>
                <a:spcPts val="0"/>
              </a:spcAft>
              <a:buSzPts val="3600"/>
              <a:buNone/>
              <a:defRPr b="1" sz="3600"/>
            </a:lvl4pPr>
            <a:lvl5pPr lvl="4" algn="ctr">
              <a:spcBef>
                <a:spcPts val="0"/>
              </a:spcBef>
              <a:spcAft>
                <a:spcPts val="0"/>
              </a:spcAft>
              <a:buSzPts val="3600"/>
              <a:buNone/>
              <a:defRPr b="1" sz="3600"/>
            </a:lvl5pPr>
            <a:lvl6pPr lvl="5" algn="ctr">
              <a:spcBef>
                <a:spcPts val="0"/>
              </a:spcBef>
              <a:spcAft>
                <a:spcPts val="0"/>
              </a:spcAft>
              <a:buSzPts val="3600"/>
              <a:buNone/>
              <a:defRPr b="1" sz="3600"/>
            </a:lvl6pPr>
            <a:lvl7pPr lvl="6" algn="ctr">
              <a:spcBef>
                <a:spcPts val="0"/>
              </a:spcBef>
              <a:spcAft>
                <a:spcPts val="0"/>
              </a:spcAft>
              <a:buSzPts val="3600"/>
              <a:buNone/>
              <a:defRPr b="1" sz="3600"/>
            </a:lvl7pPr>
            <a:lvl8pPr lvl="7" algn="ctr">
              <a:spcBef>
                <a:spcPts val="0"/>
              </a:spcBef>
              <a:spcAft>
                <a:spcPts val="0"/>
              </a:spcAft>
              <a:buSzPts val="3600"/>
              <a:buNone/>
              <a:defRPr b="1" sz="3600"/>
            </a:lvl8pPr>
            <a:lvl9pPr lvl="8" algn="ctr">
              <a:spcBef>
                <a:spcPts val="0"/>
              </a:spcBef>
              <a:spcAft>
                <a:spcPts val="0"/>
              </a:spcAft>
              <a:buSzPts val="3600"/>
              <a:buNone/>
              <a:defRPr b="1" sz="3600"/>
            </a:lvl9pPr>
          </a:lstStyle>
          <a:p/>
        </p:txBody>
      </p:sp>
      <p:sp>
        <p:nvSpPr>
          <p:cNvPr id="14" name="Google Shape;14;p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lvl1pPr lvl="0" rtl="0">
              <a:buNone/>
              <a:defRPr sz="1400">
                <a:solidFill>
                  <a:srgbClr val="233F63"/>
                </a:solidFill>
                <a:latin typeface="Roboto"/>
                <a:ea typeface="Roboto"/>
                <a:cs typeface="Roboto"/>
                <a:sym typeface="Roboto"/>
              </a:defRPr>
            </a:lvl1pPr>
            <a:lvl2pPr lvl="1" rtl="0">
              <a:buNone/>
              <a:defRPr sz="1400">
                <a:solidFill>
                  <a:srgbClr val="233F63"/>
                </a:solidFill>
                <a:latin typeface="Roboto"/>
                <a:ea typeface="Roboto"/>
                <a:cs typeface="Roboto"/>
                <a:sym typeface="Roboto"/>
              </a:defRPr>
            </a:lvl2pPr>
            <a:lvl3pPr lvl="2" rtl="0">
              <a:buNone/>
              <a:defRPr sz="1400">
                <a:solidFill>
                  <a:srgbClr val="233F63"/>
                </a:solidFill>
                <a:latin typeface="Roboto"/>
                <a:ea typeface="Roboto"/>
                <a:cs typeface="Roboto"/>
                <a:sym typeface="Roboto"/>
              </a:defRPr>
            </a:lvl3pPr>
            <a:lvl4pPr lvl="3" rtl="0">
              <a:buNone/>
              <a:defRPr sz="1400">
                <a:solidFill>
                  <a:srgbClr val="233F63"/>
                </a:solidFill>
                <a:latin typeface="Roboto"/>
                <a:ea typeface="Roboto"/>
                <a:cs typeface="Roboto"/>
                <a:sym typeface="Roboto"/>
              </a:defRPr>
            </a:lvl4pPr>
            <a:lvl5pPr lvl="4" rtl="0">
              <a:buNone/>
              <a:defRPr sz="1400">
                <a:solidFill>
                  <a:srgbClr val="233F63"/>
                </a:solidFill>
                <a:latin typeface="Roboto"/>
                <a:ea typeface="Roboto"/>
                <a:cs typeface="Roboto"/>
                <a:sym typeface="Roboto"/>
              </a:defRPr>
            </a:lvl5pPr>
            <a:lvl6pPr lvl="5" rtl="0">
              <a:buNone/>
              <a:defRPr sz="1400">
                <a:solidFill>
                  <a:srgbClr val="233F63"/>
                </a:solidFill>
                <a:latin typeface="Roboto"/>
                <a:ea typeface="Roboto"/>
                <a:cs typeface="Roboto"/>
                <a:sym typeface="Roboto"/>
              </a:defRPr>
            </a:lvl6pPr>
            <a:lvl7pPr lvl="6" rtl="0">
              <a:buNone/>
              <a:defRPr sz="1400">
                <a:solidFill>
                  <a:srgbClr val="233F63"/>
                </a:solidFill>
                <a:latin typeface="Roboto"/>
                <a:ea typeface="Roboto"/>
                <a:cs typeface="Roboto"/>
                <a:sym typeface="Roboto"/>
              </a:defRPr>
            </a:lvl7pPr>
            <a:lvl8pPr lvl="7" rtl="0">
              <a:buNone/>
              <a:defRPr sz="1400">
                <a:solidFill>
                  <a:srgbClr val="233F63"/>
                </a:solidFill>
                <a:latin typeface="Roboto"/>
                <a:ea typeface="Roboto"/>
                <a:cs typeface="Roboto"/>
                <a:sym typeface="Roboto"/>
              </a:defRPr>
            </a:lvl8pPr>
            <a:lvl9pPr lvl="8" rtl="0">
              <a:buNone/>
              <a:defRPr sz="1400">
                <a:solidFill>
                  <a:srgbClr val="233F63"/>
                </a:solidFill>
                <a:latin typeface="Roboto"/>
                <a:ea typeface="Roboto"/>
                <a:cs typeface="Roboto"/>
                <a:sym typeface="Roboto"/>
              </a:defRPr>
            </a:lvl9p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e seção (sem background)">
  <p:cSld name="SECTION_HEADER_1">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6234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rgbClr val="122742"/>
              </a:buClr>
              <a:buSzPts val="3000"/>
              <a:buNone/>
              <a:defRPr b="1" sz="3000">
                <a:solidFill>
                  <a:srgbClr val="122742"/>
                </a:solidFill>
              </a:defRPr>
            </a:lvl1pPr>
            <a:lvl2pPr lvl="1" rtl="0" algn="ctr">
              <a:spcBef>
                <a:spcPts val="0"/>
              </a:spcBef>
              <a:spcAft>
                <a:spcPts val="0"/>
              </a:spcAft>
              <a:buSzPts val="3600"/>
              <a:buNone/>
              <a:defRPr b="1" sz="3600"/>
            </a:lvl2pPr>
            <a:lvl3pPr lvl="2" rtl="0" algn="ctr">
              <a:spcBef>
                <a:spcPts val="0"/>
              </a:spcBef>
              <a:spcAft>
                <a:spcPts val="0"/>
              </a:spcAft>
              <a:buSzPts val="3600"/>
              <a:buNone/>
              <a:defRPr b="1" sz="3600"/>
            </a:lvl3pPr>
            <a:lvl4pPr lvl="3" rtl="0" algn="ctr">
              <a:spcBef>
                <a:spcPts val="0"/>
              </a:spcBef>
              <a:spcAft>
                <a:spcPts val="0"/>
              </a:spcAft>
              <a:buSzPts val="3600"/>
              <a:buNone/>
              <a:defRPr b="1" sz="3600"/>
            </a:lvl4pPr>
            <a:lvl5pPr lvl="4" rtl="0" algn="ctr">
              <a:spcBef>
                <a:spcPts val="0"/>
              </a:spcBef>
              <a:spcAft>
                <a:spcPts val="0"/>
              </a:spcAft>
              <a:buSzPts val="3600"/>
              <a:buNone/>
              <a:defRPr b="1" sz="3600"/>
            </a:lvl5pPr>
            <a:lvl6pPr lvl="5" rtl="0" algn="ctr">
              <a:spcBef>
                <a:spcPts val="0"/>
              </a:spcBef>
              <a:spcAft>
                <a:spcPts val="0"/>
              </a:spcAft>
              <a:buSzPts val="3600"/>
              <a:buNone/>
              <a:defRPr b="1" sz="3600"/>
            </a:lvl6pPr>
            <a:lvl7pPr lvl="6" rtl="0" algn="ctr">
              <a:spcBef>
                <a:spcPts val="0"/>
              </a:spcBef>
              <a:spcAft>
                <a:spcPts val="0"/>
              </a:spcAft>
              <a:buSzPts val="3600"/>
              <a:buNone/>
              <a:defRPr b="1" sz="3600"/>
            </a:lvl7pPr>
            <a:lvl8pPr lvl="7" rtl="0" algn="ctr">
              <a:spcBef>
                <a:spcPts val="0"/>
              </a:spcBef>
              <a:spcAft>
                <a:spcPts val="0"/>
              </a:spcAft>
              <a:buSzPts val="3600"/>
              <a:buNone/>
              <a:defRPr b="1" sz="3600"/>
            </a:lvl8pPr>
            <a:lvl9pPr lvl="8" rtl="0" algn="ctr">
              <a:spcBef>
                <a:spcPts val="0"/>
              </a:spcBef>
              <a:spcAft>
                <a:spcPts val="0"/>
              </a:spcAft>
              <a:buSzPts val="3600"/>
              <a:buNone/>
              <a:defRPr b="1"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Robo)" type="tx">
  <p:cSld name="TITLE_AND_BODY">
    <p:spTree>
      <p:nvGrpSpPr>
        <p:cNvPr id="17" name="Shape 17"/>
        <p:cNvGrpSpPr/>
        <p:nvPr/>
      </p:nvGrpSpPr>
      <p:grpSpPr>
        <a:xfrm>
          <a:off x="0" y="0"/>
          <a:ext cx="0" cy="0"/>
          <a:chOff x="0" y="0"/>
          <a:chExt cx="0" cy="0"/>
        </a:xfrm>
      </p:grpSpPr>
      <p:sp>
        <p:nvSpPr>
          <p:cNvPr id="18" name="Google Shape;18;p5"/>
          <p:cNvSpPr txBox="1"/>
          <p:nvPr>
            <p:ph type="title"/>
          </p:nvPr>
        </p:nvSpPr>
        <p:spPr>
          <a:xfrm>
            <a:off x="822175" y="445025"/>
            <a:ext cx="7337700" cy="572700"/>
          </a:xfrm>
          <a:prstGeom prst="rect">
            <a:avLst/>
          </a:prstGeom>
        </p:spPr>
        <p:txBody>
          <a:bodyPr anchorCtr="0" anchor="t" bIns="91425" lIns="91425" spcFirstLastPara="1" rIns="91425" wrap="square" tIns="91425">
            <a:normAutofit/>
          </a:bodyPr>
          <a:lstStyle>
            <a:lvl1pPr lv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1pPr>
            <a:lvl2pPr lvl="1">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2pPr>
            <a:lvl3pPr lvl="2">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3pPr>
            <a:lvl4pPr lvl="3">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4pPr>
            <a:lvl5pPr lvl="4">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5pPr>
            <a:lvl6pPr lvl="5">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6pPr>
            <a:lvl7pPr lvl="6">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7pPr>
            <a:lvl8pPr lvl="7">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8pPr>
            <a:lvl9pPr lvl="8">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9pPr>
          </a:lstStyle>
          <a:p/>
        </p:txBody>
      </p:sp>
      <p:sp>
        <p:nvSpPr>
          <p:cNvPr id="19" name="Google Shape;19;p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Roboto"/>
              <a:buChar char="●"/>
              <a:defRPr>
                <a:latin typeface="Roboto"/>
                <a:ea typeface="Roboto"/>
                <a:cs typeface="Roboto"/>
                <a:sym typeface="Roboto"/>
              </a:defRPr>
            </a:lvl1pPr>
            <a:lvl2pPr indent="-317500" lvl="1" marL="914400">
              <a:spcBef>
                <a:spcPts val="0"/>
              </a:spcBef>
              <a:spcAft>
                <a:spcPts val="0"/>
              </a:spcAft>
              <a:buSzPts val="1400"/>
              <a:buFont typeface="Roboto"/>
              <a:buChar char="○"/>
              <a:defRPr>
                <a:latin typeface="Roboto"/>
                <a:ea typeface="Roboto"/>
                <a:cs typeface="Roboto"/>
                <a:sym typeface="Roboto"/>
              </a:defRPr>
            </a:lvl2pPr>
            <a:lvl3pPr indent="-317500" lvl="2" marL="1371600">
              <a:spcBef>
                <a:spcPts val="0"/>
              </a:spcBef>
              <a:spcAft>
                <a:spcPts val="0"/>
              </a:spcAft>
              <a:buSzPts val="1400"/>
              <a:buFont typeface="Roboto"/>
              <a:buChar char="■"/>
              <a:defRPr>
                <a:latin typeface="Roboto"/>
                <a:ea typeface="Roboto"/>
                <a:cs typeface="Roboto"/>
                <a:sym typeface="Roboto"/>
              </a:defRPr>
            </a:lvl3pPr>
            <a:lvl4pPr indent="-317500" lvl="3" marL="1828800">
              <a:spcBef>
                <a:spcPts val="0"/>
              </a:spcBef>
              <a:spcAft>
                <a:spcPts val="0"/>
              </a:spcAft>
              <a:buSzPts val="1400"/>
              <a:buFont typeface="Roboto"/>
              <a:buChar char="●"/>
              <a:defRPr>
                <a:latin typeface="Roboto"/>
                <a:ea typeface="Roboto"/>
                <a:cs typeface="Roboto"/>
                <a:sym typeface="Roboto"/>
              </a:defRPr>
            </a:lvl4pPr>
            <a:lvl5pPr indent="-317500" lvl="4" marL="2286000">
              <a:spcBef>
                <a:spcPts val="0"/>
              </a:spcBef>
              <a:spcAft>
                <a:spcPts val="0"/>
              </a:spcAft>
              <a:buSzPts val="1400"/>
              <a:buFont typeface="Roboto"/>
              <a:buChar char="○"/>
              <a:defRPr>
                <a:latin typeface="Roboto"/>
                <a:ea typeface="Roboto"/>
                <a:cs typeface="Roboto"/>
                <a:sym typeface="Roboto"/>
              </a:defRPr>
            </a:lvl5pPr>
            <a:lvl6pPr indent="-317500" lvl="5" marL="2743200">
              <a:spcBef>
                <a:spcPts val="0"/>
              </a:spcBef>
              <a:spcAft>
                <a:spcPts val="0"/>
              </a:spcAft>
              <a:buSzPts val="1400"/>
              <a:buFont typeface="Roboto"/>
              <a:buChar char="■"/>
              <a:defRPr>
                <a:latin typeface="Roboto"/>
                <a:ea typeface="Roboto"/>
                <a:cs typeface="Roboto"/>
                <a:sym typeface="Roboto"/>
              </a:defRPr>
            </a:lvl6pPr>
            <a:lvl7pPr indent="-317500" lvl="6" marL="3200400">
              <a:spcBef>
                <a:spcPts val="0"/>
              </a:spcBef>
              <a:spcAft>
                <a:spcPts val="0"/>
              </a:spcAft>
              <a:buSzPts val="1400"/>
              <a:buFont typeface="Roboto"/>
              <a:buChar char="●"/>
              <a:defRPr>
                <a:latin typeface="Roboto"/>
                <a:ea typeface="Roboto"/>
                <a:cs typeface="Roboto"/>
                <a:sym typeface="Roboto"/>
              </a:defRPr>
            </a:lvl7pPr>
            <a:lvl8pPr indent="-317500" lvl="7" marL="3657600">
              <a:spcBef>
                <a:spcPts val="0"/>
              </a:spcBef>
              <a:spcAft>
                <a:spcPts val="0"/>
              </a:spcAft>
              <a:buSzPts val="1400"/>
              <a:buFont typeface="Roboto"/>
              <a:buChar char="○"/>
              <a:defRPr>
                <a:latin typeface="Roboto"/>
                <a:ea typeface="Roboto"/>
                <a:cs typeface="Roboto"/>
                <a:sym typeface="Roboto"/>
              </a:defRPr>
            </a:lvl8pPr>
            <a:lvl9pPr indent="-317500" lvl="8" marL="4114800">
              <a:spcBef>
                <a:spcPts val="0"/>
              </a:spcBef>
              <a:spcAft>
                <a:spcPts val="0"/>
              </a:spcAft>
              <a:buSzPts val="1400"/>
              <a:buFont typeface="Roboto"/>
              <a:buChar char="■"/>
              <a:defRPr>
                <a:latin typeface="Roboto"/>
                <a:ea typeface="Roboto"/>
                <a:cs typeface="Roboto"/>
                <a:sym typeface="Roboto"/>
              </a:defRPr>
            </a:lvl9pPr>
          </a:lstStyle>
          <a:p/>
        </p:txBody>
      </p:sp>
      <p:sp>
        <p:nvSpPr>
          <p:cNvPr id="20" name="Google Shape;20;p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Roboto Medium"/>
              <a:buNone/>
              <a:defRPr sz="1400">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21" name="Google Shape;21;p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lvl1pPr lvl="0" rtl="0">
              <a:buNone/>
              <a:defRPr sz="1400">
                <a:solidFill>
                  <a:srgbClr val="233F63"/>
                </a:solidFill>
                <a:latin typeface="Roboto"/>
                <a:ea typeface="Roboto"/>
                <a:cs typeface="Roboto"/>
                <a:sym typeface="Roboto"/>
              </a:defRPr>
            </a:lvl1pPr>
            <a:lvl2pPr lvl="1" rtl="0">
              <a:buNone/>
              <a:defRPr sz="1400">
                <a:solidFill>
                  <a:srgbClr val="233F63"/>
                </a:solidFill>
                <a:latin typeface="Roboto"/>
                <a:ea typeface="Roboto"/>
                <a:cs typeface="Roboto"/>
                <a:sym typeface="Roboto"/>
              </a:defRPr>
            </a:lvl2pPr>
            <a:lvl3pPr lvl="2" rtl="0">
              <a:buNone/>
              <a:defRPr sz="1400">
                <a:solidFill>
                  <a:srgbClr val="233F63"/>
                </a:solidFill>
                <a:latin typeface="Roboto"/>
                <a:ea typeface="Roboto"/>
                <a:cs typeface="Roboto"/>
                <a:sym typeface="Roboto"/>
              </a:defRPr>
            </a:lvl3pPr>
            <a:lvl4pPr lvl="3" rtl="0">
              <a:buNone/>
              <a:defRPr sz="1400">
                <a:solidFill>
                  <a:srgbClr val="233F63"/>
                </a:solidFill>
                <a:latin typeface="Roboto"/>
                <a:ea typeface="Roboto"/>
                <a:cs typeface="Roboto"/>
                <a:sym typeface="Roboto"/>
              </a:defRPr>
            </a:lvl4pPr>
            <a:lvl5pPr lvl="4" rtl="0">
              <a:buNone/>
              <a:defRPr sz="1400">
                <a:solidFill>
                  <a:srgbClr val="233F63"/>
                </a:solidFill>
                <a:latin typeface="Roboto"/>
                <a:ea typeface="Roboto"/>
                <a:cs typeface="Roboto"/>
                <a:sym typeface="Roboto"/>
              </a:defRPr>
            </a:lvl5pPr>
            <a:lvl6pPr lvl="5" rtl="0">
              <a:buNone/>
              <a:defRPr sz="1400">
                <a:solidFill>
                  <a:srgbClr val="233F63"/>
                </a:solidFill>
                <a:latin typeface="Roboto"/>
                <a:ea typeface="Roboto"/>
                <a:cs typeface="Roboto"/>
                <a:sym typeface="Roboto"/>
              </a:defRPr>
            </a:lvl6pPr>
            <a:lvl7pPr lvl="6" rtl="0">
              <a:buNone/>
              <a:defRPr sz="1400">
                <a:solidFill>
                  <a:srgbClr val="233F63"/>
                </a:solidFill>
                <a:latin typeface="Roboto"/>
                <a:ea typeface="Roboto"/>
                <a:cs typeface="Roboto"/>
                <a:sym typeface="Roboto"/>
              </a:defRPr>
            </a:lvl7pPr>
            <a:lvl8pPr lvl="7" rtl="0">
              <a:buNone/>
              <a:defRPr sz="1400">
                <a:solidFill>
                  <a:srgbClr val="233F63"/>
                </a:solidFill>
                <a:latin typeface="Roboto"/>
                <a:ea typeface="Roboto"/>
                <a:cs typeface="Roboto"/>
                <a:sym typeface="Roboto"/>
              </a:defRPr>
            </a:lvl8pPr>
            <a:lvl9pPr lvl="8" rtl="0">
              <a:buNone/>
              <a:defRPr sz="1400">
                <a:solidFill>
                  <a:srgbClr val="233F63"/>
                </a:solidFill>
                <a:latin typeface="Roboto"/>
                <a:ea typeface="Roboto"/>
                <a:cs typeface="Roboto"/>
                <a:sym typeface="Roboto"/>
              </a:defRPr>
            </a:lvl9p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 IoT">
  <p:cSld name="TITLE_AND_BODY_1">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822175" y="445025"/>
            <a:ext cx="7337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1pPr>
            <a:lvl2pPr lvl="1"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2pPr>
            <a:lvl3pPr lvl="2"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3pPr>
            <a:lvl4pPr lvl="3"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4pPr>
            <a:lvl5pPr lvl="4"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5pPr>
            <a:lvl6pPr lvl="5"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6pPr>
            <a:lvl7pPr lvl="6"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7pPr>
            <a:lvl8pPr lvl="7"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8pPr>
            <a:lvl9pPr lvl="8"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9pPr>
          </a:lstStyle>
          <a:p/>
        </p:txBody>
      </p:sp>
      <p:sp>
        <p:nvSpPr>
          <p:cNvPr id="24" name="Google Shape;24;p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0"/>
              </a:spcBef>
              <a:spcAft>
                <a:spcPts val="0"/>
              </a:spcAft>
              <a:buSzPts val="14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7500" lvl="3" marL="1828800" rtl="0">
              <a:spcBef>
                <a:spcPts val="0"/>
              </a:spcBef>
              <a:spcAft>
                <a:spcPts val="0"/>
              </a:spcAft>
              <a:buSzPts val="1400"/>
              <a:buFont typeface="Roboto"/>
              <a:buChar char="●"/>
              <a:defRPr>
                <a:latin typeface="Roboto"/>
                <a:ea typeface="Roboto"/>
                <a:cs typeface="Roboto"/>
                <a:sym typeface="Roboto"/>
              </a:defRPr>
            </a:lvl4pPr>
            <a:lvl5pPr indent="-317500" lvl="4" marL="2286000" rtl="0">
              <a:spcBef>
                <a:spcPts val="0"/>
              </a:spcBef>
              <a:spcAft>
                <a:spcPts val="0"/>
              </a:spcAft>
              <a:buSzPts val="1400"/>
              <a:buFont typeface="Roboto"/>
              <a:buChar char="○"/>
              <a:defRPr>
                <a:latin typeface="Roboto"/>
                <a:ea typeface="Roboto"/>
                <a:cs typeface="Roboto"/>
                <a:sym typeface="Roboto"/>
              </a:defRPr>
            </a:lvl5pPr>
            <a:lvl6pPr indent="-317500" lvl="5" marL="2743200" rtl="0">
              <a:spcBef>
                <a:spcPts val="0"/>
              </a:spcBef>
              <a:spcAft>
                <a:spcPts val="0"/>
              </a:spcAft>
              <a:buSzPts val="1400"/>
              <a:buFont typeface="Roboto"/>
              <a:buChar char="■"/>
              <a:defRPr>
                <a:latin typeface="Roboto"/>
                <a:ea typeface="Roboto"/>
                <a:cs typeface="Roboto"/>
                <a:sym typeface="Roboto"/>
              </a:defRPr>
            </a:lvl6pPr>
            <a:lvl7pPr indent="-317500" lvl="6" marL="3200400" rtl="0">
              <a:spcBef>
                <a:spcPts val="0"/>
              </a:spcBef>
              <a:spcAft>
                <a:spcPts val="0"/>
              </a:spcAft>
              <a:buSzPts val="1400"/>
              <a:buFont typeface="Roboto"/>
              <a:buChar char="●"/>
              <a:defRPr>
                <a:latin typeface="Roboto"/>
                <a:ea typeface="Roboto"/>
                <a:cs typeface="Roboto"/>
                <a:sym typeface="Roboto"/>
              </a:defRPr>
            </a:lvl7pPr>
            <a:lvl8pPr indent="-317500" lvl="7" marL="3657600" rtl="0">
              <a:spcBef>
                <a:spcPts val="0"/>
              </a:spcBef>
              <a:spcAft>
                <a:spcPts val="0"/>
              </a:spcAft>
              <a:buSzPts val="1400"/>
              <a:buFont typeface="Roboto"/>
              <a:buChar char="○"/>
              <a:defRPr>
                <a:latin typeface="Roboto"/>
                <a:ea typeface="Roboto"/>
                <a:cs typeface="Roboto"/>
                <a:sym typeface="Roboto"/>
              </a:defRPr>
            </a:lvl8pPr>
            <a:lvl9pPr indent="-317500" lvl="8" marL="4114800" rtl="0">
              <a:spcBef>
                <a:spcPts val="0"/>
              </a:spcBef>
              <a:spcAft>
                <a:spcPts val="0"/>
              </a:spcAft>
              <a:buSzPts val="1400"/>
              <a:buFont typeface="Roboto"/>
              <a:buChar char="■"/>
              <a:defRPr>
                <a:latin typeface="Roboto"/>
                <a:ea typeface="Roboto"/>
                <a:cs typeface="Roboto"/>
                <a:sym typeface="Roboto"/>
              </a:defRPr>
            </a:lvl9pPr>
          </a:lstStyle>
          <a:p/>
        </p:txBody>
      </p:sp>
      <p:sp>
        <p:nvSpPr>
          <p:cNvPr id="25" name="Google Shape;25;p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Roboto Medium"/>
              <a:buNone/>
              <a:defRPr sz="1400">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26" name="Google Shape;26;p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lvl1pPr lvl="0" rtl="0">
              <a:buNone/>
              <a:defRPr sz="1400">
                <a:solidFill>
                  <a:srgbClr val="233F63"/>
                </a:solidFill>
                <a:latin typeface="Roboto"/>
                <a:ea typeface="Roboto"/>
                <a:cs typeface="Roboto"/>
                <a:sym typeface="Roboto"/>
              </a:defRPr>
            </a:lvl1pPr>
            <a:lvl2pPr lvl="1" rtl="0">
              <a:buNone/>
              <a:defRPr sz="1400">
                <a:solidFill>
                  <a:srgbClr val="233F63"/>
                </a:solidFill>
                <a:latin typeface="Roboto"/>
                <a:ea typeface="Roboto"/>
                <a:cs typeface="Roboto"/>
                <a:sym typeface="Roboto"/>
              </a:defRPr>
            </a:lvl2pPr>
            <a:lvl3pPr lvl="2" rtl="0">
              <a:buNone/>
              <a:defRPr sz="1400">
                <a:solidFill>
                  <a:srgbClr val="233F63"/>
                </a:solidFill>
                <a:latin typeface="Roboto"/>
                <a:ea typeface="Roboto"/>
                <a:cs typeface="Roboto"/>
                <a:sym typeface="Roboto"/>
              </a:defRPr>
            </a:lvl3pPr>
            <a:lvl4pPr lvl="3" rtl="0">
              <a:buNone/>
              <a:defRPr sz="1400">
                <a:solidFill>
                  <a:srgbClr val="233F63"/>
                </a:solidFill>
                <a:latin typeface="Roboto"/>
                <a:ea typeface="Roboto"/>
                <a:cs typeface="Roboto"/>
                <a:sym typeface="Roboto"/>
              </a:defRPr>
            </a:lvl4pPr>
            <a:lvl5pPr lvl="4" rtl="0">
              <a:buNone/>
              <a:defRPr sz="1400">
                <a:solidFill>
                  <a:srgbClr val="233F63"/>
                </a:solidFill>
                <a:latin typeface="Roboto"/>
                <a:ea typeface="Roboto"/>
                <a:cs typeface="Roboto"/>
                <a:sym typeface="Roboto"/>
              </a:defRPr>
            </a:lvl5pPr>
            <a:lvl6pPr lvl="5" rtl="0">
              <a:buNone/>
              <a:defRPr sz="1400">
                <a:solidFill>
                  <a:srgbClr val="233F63"/>
                </a:solidFill>
                <a:latin typeface="Roboto"/>
                <a:ea typeface="Roboto"/>
                <a:cs typeface="Roboto"/>
                <a:sym typeface="Roboto"/>
              </a:defRPr>
            </a:lvl6pPr>
            <a:lvl7pPr lvl="6" rtl="0">
              <a:buNone/>
              <a:defRPr sz="1400">
                <a:solidFill>
                  <a:srgbClr val="233F63"/>
                </a:solidFill>
                <a:latin typeface="Roboto"/>
                <a:ea typeface="Roboto"/>
                <a:cs typeface="Roboto"/>
                <a:sym typeface="Roboto"/>
              </a:defRPr>
            </a:lvl7pPr>
            <a:lvl8pPr lvl="7" rtl="0">
              <a:buNone/>
              <a:defRPr sz="1400">
                <a:solidFill>
                  <a:srgbClr val="233F63"/>
                </a:solidFill>
                <a:latin typeface="Roboto"/>
                <a:ea typeface="Roboto"/>
                <a:cs typeface="Roboto"/>
                <a:sym typeface="Roboto"/>
              </a:defRPr>
            </a:lvl8pPr>
            <a:lvl9pPr lvl="8" rtl="0">
              <a:buNone/>
              <a:defRPr sz="1400">
                <a:solidFill>
                  <a:srgbClr val="233F63"/>
                </a:solidFill>
                <a:latin typeface="Roboto"/>
                <a:ea typeface="Roboto"/>
                <a:cs typeface="Roboto"/>
                <a:sym typeface="Roboto"/>
              </a:defRPr>
            </a:lvl9p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rpo - Sem Imagem">
  <p:cSld name="TITLE_AND_BODY_1_1">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type="title"/>
          </p:nvPr>
        </p:nvSpPr>
        <p:spPr>
          <a:xfrm>
            <a:off x="822175" y="445025"/>
            <a:ext cx="73377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1pPr>
            <a:lvl2pPr lvl="1"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2pPr>
            <a:lvl3pPr lvl="2"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3pPr>
            <a:lvl4pPr lvl="3"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4pPr>
            <a:lvl5pPr lvl="4"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5pPr>
            <a:lvl6pPr lvl="5"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6pPr>
            <a:lvl7pPr lvl="6"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7pPr>
            <a:lvl8pPr lvl="7"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8pPr>
            <a:lvl9pPr lvl="8" rtl="0">
              <a:spcBef>
                <a:spcPts val="0"/>
              </a:spcBef>
              <a:spcAft>
                <a:spcPts val="0"/>
              </a:spcAft>
              <a:buClr>
                <a:srgbClr val="122742"/>
              </a:buClr>
              <a:buSzPts val="2800"/>
              <a:buFont typeface="Roboto"/>
              <a:buNone/>
              <a:defRPr>
                <a:solidFill>
                  <a:srgbClr val="122742"/>
                </a:solidFill>
                <a:latin typeface="Roboto"/>
                <a:ea typeface="Roboto"/>
                <a:cs typeface="Roboto"/>
                <a:sym typeface="Roboto"/>
              </a:defRPr>
            </a:lvl9pPr>
          </a:lstStyle>
          <a:p/>
        </p:txBody>
      </p:sp>
      <p:sp>
        <p:nvSpPr>
          <p:cNvPr id="29" name="Google Shape;29;p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Roboto"/>
              <a:buChar char="➢"/>
              <a:defRPr>
                <a:latin typeface="Roboto"/>
                <a:ea typeface="Roboto"/>
                <a:cs typeface="Roboto"/>
                <a:sym typeface="Roboto"/>
              </a:defRPr>
            </a:lvl1pPr>
            <a:lvl2pPr indent="-317500" lvl="1" marL="914400" rtl="0">
              <a:spcBef>
                <a:spcPts val="0"/>
              </a:spcBef>
              <a:spcAft>
                <a:spcPts val="0"/>
              </a:spcAft>
              <a:buSzPts val="1400"/>
              <a:buFont typeface="Roboto"/>
              <a:buChar char="○"/>
              <a:defRPr>
                <a:latin typeface="Roboto"/>
                <a:ea typeface="Roboto"/>
                <a:cs typeface="Roboto"/>
                <a:sym typeface="Roboto"/>
              </a:defRPr>
            </a:lvl2pPr>
            <a:lvl3pPr indent="-317500" lvl="2" marL="1371600" rtl="0">
              <a:spcBef>
                <a:spcPts val="0"/>
              </a:spcBef>
              <a:spcAft>
                <a:spcPts val="0"/>
              </a:spcAft>
              <a:buSzPts val="1400"/>
              <a:buFont typeface="Roboto"/>
              <a:buChar char="■"/>
              <a:defRPr>
                <a:latin typeface="Roboto"/>
                <a:ea typeface="Roboto"/>
                <a:cs typeface="Roboto"/>
                <a:sym typeface="Roboto"/>
              </a:defRPr>
            </a:lvl3pPr>
            <a:lvl4pPr indent="-317500" lvl="3" marL="1828800" rtl="0">
              <a:spcBef>
                <a:spcPts val="0"/>
              </a:spcBef>
              <a:spcAft>
                <a:spcPts val="0"/>
              </a:spcAft>
              <a:buSzPts val="1400"/>
              <a:buFont typeface="Roboto"/>
              <a:buChar char="●"/>
              <a:defRPr>
                <a:latin typeface="Roboto"/>
                <a:ea typeface="Roboto"/>
                <a:cs typeface="Roboto"/>
                <a:sym typeface="Roboto"/>
              </a:defRPr>
            </a:lvl4pPr>
            <a:lvl5pPr indent="-317500" lvl="4" marL="2286000" rtl="0">
              <a:spcBef>
                <a:spcPts val="0"/>
              </a:spcBef>
              <a:spcAft>
                <a:spcPts val="0"/>
              </a:spcAft>
              <a:buSzPts val="1400"/>
              <a:buFont typeface="Roboto"/>
              <a:buChar char="○"/>
              <a:defRPr>
                <a:latin typeface="Roboto"/>
                <a:ea typeface="Roboto"/>
                <a:cs typeface="Roboto"/>
                <a:sym typeface="Roboto"/>
              </a:defRPr>
            </a:lvl5pPr>
            <a:lvl6pPr indent="-317500" lvl="5" marL="2743200" rtl="0">
              <a:spcBef>
                <a:spcPts val="0"/>
              </a:spcBef>
              <a:spcAft>
                <a:spcPts val="0"/>
              </a:spcAft>
              <a:buSzPts val="1400"/>
              <a:buFont typeface="Roboto"/>
              <a:buChar char="■"/>
              <a:defRPr>
                <a:latin typeface="Roboto"/>
                <a:ea typeface="Roboto"/>
                <a:cs typeface="Roboto"/>
                <a:sym typeface="Roboto"/>
              </a:defRPr>
            </a:lvl6pPr>
            <a:lvl7pPr indent="-317500" lvl="6" marL="3200400" rtl="0">
              <a:spcBef>
                <a:spcPts val="0"/>
              </a:spcBef>
              <a:spcAft>
                <a:spcPts val="0"/>
              </a:spcAft>
              <a:buSzPts val="1400"/>
              <a:buFont typeface="Roboto"/>
              <a:buChar char="●"/>
              <a:defRPr>
                <a:latin typeface="Roboto"/>
                <a:ea typeface="Roboto"/>
                <a:cs typeface="Roboto"/>
                <a:sym typeface="Roboto"/>
              </a:defRPr>
            </a:lvl7pPr>
            <a:lvl8pPr indent="-317500" lvl="7" marL="3657600" rtl="0">
              <a:spcBef>
                <a:spcPts val="0"/>
              </a:spcBef>
              <a:spcAft>
                <a:spcPts val="0"/>
              </a:spcAft>
              <a:buSzPts val="1400"/>
              <a:buFont typeface="Roboto"/>
              <a:buChar char="○"/>
              <a:defRPr>
                <a:latin typeface="Roboto"/>
                <a:ea typeface="Roboto"/>
                <a:cs typeface="Roboto"/>
                <a:sym typeface="Roboto"/>
              </a:defRPr>
            </a:lvl8pPr>
            <a:lvl9pPr indent="-317500" lvl="8" marL="4114800" rtl="0">
              <a:spcBef>
                <a:spcPts val="0"/>
              </a:spcBef>
              <a:spcAft>
                <a:spcPts val="0"/>
              </a:spcAft>
              <a:buSzPts val="1400"/>
              <a:buFont typeface="Roboto"/>
              <a:buChar char="■"/>
              <a:defRPr>
                <a:latin typeface="Roboto"/>
                <a:ea typeface="Roboto"/>
                <a:cs typeface="Roboto"/>
                <a:sym typeface="Roboto"/>
              </a:defRPr>
            </a:lvl9pPr>
          </a:lstStyle>
          <a:p/>
        </p:txBody>
      </p:sp>
      <p:sp>
        <p:nvSpPr>
          <p:cNvPr id="30" name="Google Shape;30;p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Font typeface="Roboto Medium"/>
              <a:buNone/>
              <a:defRPr sz="1400">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p:txBody>
      </p:sp>
      <p:sp>
        <p:nvSpPr>
          <p:cNvPr id="31" name="Google Shape;31;p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lvl1pPr lvl="0" rtl="0">
              <a:buNone/>
              <a:defRPr sz="1400">
                <a:solidFill>
                  <a:srgbClr val="233F63"/>
                </a:solidFill>
                <a:latin typeface="Roboto"/>
                <a:ea typeface="Roboto"/>
                <a:cs typeface="Roboto"/>
                <a:sym typeface="Roboto"/>
              </a:defRPr>
            </a:lvl1pPr>
            <a:lvl2pPr lvl="1" rtl="0">
              <a:buNone/>
              <a:defRPr sz="1400">
                <a:solidFill>
                  <a:srgbClr val="233F63"/>
                </a:solidFill>
                <a:latin typeface="Roboto"/>
                <a:ea typeface="Roboto"/>
                <a:cs typeface="Roboto"/>
                <a:sym typeface="Roboto"/>
              </a:defRPr>
            </a:lvl2pPr>
            <a:lvl3pPr lvl="2" rtl="0">
              <a:buNone/>
              <a:defRPr sz="1400">
                <a:solidFill>
                  <a:srgbClr val="233F63"/>
                </a:solidFill>
                <a:latin typeface="Roboto"/>
                <a:ea typeface="Roboto"/>
                <a:cs typeface="Roboto"/>
                <a:sym typeface="Roboto"/>
              </a:defRPr>
            </a:lvl3pPr>
            <a:lvl4pPr lvl="3" rtl="0">
              <a:buNone/>
              <a:defRPr sz="1400">
                <a:solidFill>
                  <a:srgbClr val="233F63"/>
                </a:solidFill>
                <a:latin typeface="Roboto"/>
                <a:ea typeface="Roboto"/>
                <a:cs typeface="Roboto"/>
                <a:sym typeface="Roboto"/>
              </a:defRPr>
            </a:lvl4pPr>
            <a:lvl5pPr lvl="4" rtl="0">
              <a:buNone/>
              <a:defRPr sz="1400">
                <a:solidFill>
                  <a:srgbClr val="233F63"/>
                </a:solidFill>
                <a:latin typeface="Roboto"/>
                <a:ea typeface="Roboto"/>
                <a:cs typeface="Roboto"/>
                <a:sym typeface="Roboto"/>
              </a:defRPr>
            </a:lvl5pPr>
            <a:lvl6pPr lvl="5" rtl="0">
              <a:buNone/>
              <a:defRPr sz="1400">
                <a:solidFill>
                  <a:srgbClr val="233F63"/>
                </a:solidFill>
                <a:latin typeface="Roboto"/>
                <a:ea typeface="Roboto"/>
                <a:cs typeface="Roboto"/>
                <a:sym typeface="Roboto"/>
              </a:defRPr>
            </a:lvl6pPr>
            <a:lvl7pPr lvl="6" rtl="0">
              <a:buNone/>
              <a:defRPr sz="1400">
                <a:solidFill>
                  <a:srgbClr val="233F63"/>
                </a:solidFill>
                <a:latin typeface="Roboto"/>
                <a:ea typeface="Roboto"/>
                <a:cs typeface="Roboto"/>
                <a:sym typeface="Roboto"/>
              </a:defRPr>
            </a:lvl7pPr>
            <a:lvl8pPr lvl="7" rtl="0">
              <a:buNone/>
              <a:defRPr sz="1400">
                <a:solidFill>
                  <a:srgbClr val="233F63"/>
                </a:solidFill>
                <a:latin typeface="Roboto"/>
                <a:ea typeface="Roboto"/>
                <a:cs typeface="Roboto"/>
                <a:sym typeface="Roboto"/>
              </a:defRPr>
            </a:lvl8pPr>
            <a:lvl9pPr lvl="8" rtl="0">
              <a:buNone/>
              <a:defRPr sz="1400">
                <a:solidFill>
                  <a:srgbClr val="233F63"/>
                </a:solidFill>
                <a:latin typeface="Roboto"/>
                <a:ea typeface="Roboto"/>
                <a:cs typeface="Roboto"/>
                <a:sym typeface="Roboto"/>
              </a:defRPr>
            </a:lvl9p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74000" y="445025"/>
            <a:ext cx="79584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122742"/>
              </a:buClr>
              <a:buSzPts val="2800"/>
              <a:buFont typeface="Roboto"/>
              <a:buNone/>
              <a:defRPr sz="2800">
                <a:solidFill>
                  <a:srgbClr val="122742"/>
                </a:solidFill>
                <a:latin typeface="Roboto"/>
                <a:ea typeface="Roboto"/>
                <a:cs typeface="Roboto"/>
                <a:sym typeface="Robo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873900" y="1152475"/>
            <a:ext cx="79584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233F63"/>
              </a:buClr>
              <a:buSzPts val="1800"/>
              <a:buChar char="●"/>
              <a:defRPr sz="1800">
                <a:solidFill>
                  <a:srgbClr val="233F63"/>
                </a:solidFill>
              </a:defRPr>
            </a:lvl1pPr>
            <a:lvl2pPr indent="-317500" lvl="1" marL="914400">
              <a:lnSpc>
                <a:spcPct val="115000"/>
              </a:lnSpc>
              <a:spcBef>
                <a:spcPts val="0"/>
              </a:spcBef>
              <a:spcAft>
                <a:spcPts val="0"/>
              </a:spcAft>
              <a:buClr>
                <a:srgbClr val="233F63"/>
              </a:buClr>
              <a:buSzPts val="1400"/>
              <a:buChar char="○"/>
              <a:defRPr>
                <a:solidFill>
                  <a:srgbClr val="233F63"/>
                </a:solidFill>
              </a:defRPr>
            </a:lvl2pPr>
            <a:lvl3pPr indent="-317500" lvl="2" marL="1371600">
              <a:lnSpc>
                <a:spcPct val="115000"/>
              </a:lnSpc>
              <a:spcBef>
                <a:spcPts val="0"/>
              </a:spcBef>
              <a:spcAft>
                <a:spcPts val="0"/>
              </a:spcAft>
              <a:buClr>
                <a:srgbClr val="233F63"/>
              </a:buClr>
              <a:buSzPts val="1400"/>
              <a:buChar char="■"/>
              <a:defRPr>
                <a:solidFill>
                  <a:srgbClr val="233F63"/>
                </a:solidFill>
              </a:defRPr>
            </a:lvl3pPr>
            <a:lvl4pPr indent="-317500" lvl="3" marL="1828800">
              <a:lnSpc>
                <a:spcPct val="115000"/>
              </a:lnSpc>
              <a:spcBef>
                <a:spcPts val="0"/>
              </a:spcBef>
              <a:spcAft>
                <a:spcPts val="0"/>
              </a:spcAft>
              <a:buClr>
                <a:srgbClr val="233F63"/>
              </a:buClr>
              <a:buSzPts val="1400"/>
              <a:buChar char="●"/>
              <a:defRPr>
                <a:solidFill>
                  <a:srgbClr val="233F63"/>
                </a:solidFill>
              </a:defRPr>
            </a:lvl4pPr>
            <a:lvl5pPr indent="-317500" lvl="4" marL="2286000">
              <a:lnSpc>
                <a:spcPct val="115000"/>
              </a:lnSpc>
              <a:spcBef>
                <a:spcPts val="0"/>
              </a:spcBef>
              <a:spcAft>
                <a:spcPts val="0"/>
              </a:spcAft>
              <a:buClr>
                <a:srgbClr val="233F63"/>
              </a:buClr>
              <a:buSzPts val="1400"/>
              <a:buChar char="○"/>
              <a:defRPr>
                <a:solidFill>
                  <a:srgbClr val="233F63"/>
                </a:solidFill>
              </a:defRPr>
            </a:lvl5pPr>
            <a:lvl6pPr indent="-317500" lvl="5" marL="2743200">
              <a:lnSpc>
                <a:spcPct val="115000"/>
              </a:lnSpc>
              <a:spcBef>
                <a:spcPts val="0"/>
              </a:spcBef>
              <a:spcAft>
                <a:spcPts val="0"/>
              </a:spcAft>
              <a:buClr>
                <a:srgbClr val="233F63"/>
              </a:buClr>
              <a:buSzPts val="1400"/>
              <a:buChar char="■"/>
              <a:defRPr>
                <a:solidFill>
                  <a:srgbClr val="233F63"/>
                </a:solidFill>
              </a:defRPr>
            </a:lvl6pPr>
            <a:lvl7pPr indent="-317500" lvl="6" marL="3200400">
              <a:lnSpc>
                <a:spcPct val="115000"/>
              </a:lnSpc>
              <a:spcBef>
                <a:spcPts val="0"/>
              </a:spcBef>
              <a:spcAft>
                <a:spcPts val="0"/>
              </a:spcAft>
              <a:buClr>
                <a:srgbClr val="233F63"/>
              </a:buClr>
              <a:buSzPts val="1400"/>
              <a:buChar char="●"/>
              <a:defRPr>
                <a:solidFill>
                  <a:srgbClr val="233F63"/>
                </a:solidFill>
              </a:defRPr>
            </a:lvl7pPr>
            <a:lvl8pPr indent="-317500" lvl="7" marL="3657600">
              <a:lnSpc>
                <a:spcPct val="115000"/>
              </a:lnSpc>
              <a:spcBef>
                <a:spcPts val="0"/>
              </a:spcBef>
              <a:spcAft>
                <a:spcPts val="0"/>
              </a:spcAft>
              <a:buClr>
                <a:srgbClr val="233F63"/>
              </a:buClr>
              <a:buSzPts val="1400"/>
              <a:buChar char="○"/>
              <a:defRPr>
                <a:solidFill>
                  <a:srgbClr val="233F63"/>
                </a:solidFill>
              </a:defRPr>
            </a:lvl8pPr>
            <a:lvl9pPr indent="-317500" lvl="8" marL="4114800">
              <a:lnSpc>
                <a:spcPct val="115000"/>
              </a:lnSpc>
              <a:spcBef>
                <a:spcPts val="0"/>
              </a:spcBef>
              <a:spcAft>
                <a:spcPts val="0"/>
              </a:spcAft>
              <a:buClr>
                <a:srgbClr val="233F63"/>
              </a:buClr>
              <a:buSzPts val="1400"/>
              <a:buChar char="■"/>
              <a:defRPr>
                <a:solidFill>
                  <a:srgbClr val="233F63"/>
                </a:solidFill>
              </a:defRPr>
            </a:lvl9pPr>
          </a:lstStyle>
          <a:p/>
        </p:txBody>
      </p:sp>
      <p:sp>
        <p:nvSpPr>
          <p:cNvPr id="8" name="Google Shape;8;p1"/>
          <p:cNvSpPr txBox="1"/>
          <p:nvPr>
            <p:ph idx="12" type="sldNum"/>
          </p:nvPr>
        </p:nvSpPr>
        <p:spPr>
          <a:xfrm>
            <a:off x="8557533" y="4749892"/>
            <a:ext cx="548700" cy="393600"/>
          </a:xfrm>
          <a:prstGeom prst="rect">
            <a:avLst/>
          </a:prstGeom>
          <a:noFill/>
          <a:ln>
            <a:noFill/>
          </a:ln>
        </p:spPr>
        <p:txBody>
          <a:bodyPr anchorCtr="0" anchor="ctr" bIns="91425" lIns="91425" spcFirstLastPara="1" rIns="91425" wrap="square" tIns="91425">
            <a:noAutofit/>
          </a:bodyPr>
          <a:lstStyle>
            <a:lvl1pPr lvl="0" algn="r">
              <a:buNone/>
              <a:defRPr sz="1600">
                <a:solidFill>
                  <a:schemeClr val="dk2"/>
                </a:solidFill>
              </a:defRPr>
            </a:lvl1pPr>
            <a:lvl2pPr lvl="1" algn="r">
              <a:buNone/>
              <a:defRPr sz="1600">
                <a:solidFill>
                  <a:schemeClr val="dk2"/>
                </a:solidFill>
              </a:defRPr>
            </a:lvl2pPr>
            <a:lvl3pPr lvl="2" algn="r">
              <a:buNone/>
              <a:defRPr sz="1600">
                <a:solidFill>
                  <a:schemeClr val="dk2"/>
                </a:solidFill>
              </a:defRPr>
            </a:lvl3pPr>
            <a:lvl4pPr lvl="3" algn="r">
              <a:buNone/>
              <a:defRPr sz="1600">
                <a:solidFill>
                  <a:schemeClr val="dk2"/>
                </a:solidFill>
              </a:defRPr>
            </a:lvl4pPr>
            <a:lvl5pPr lvl="4" algn="r">
              <a:buNone/>
              <a:defRPr sz="1600">
                <a:solidFill>
                  <a:schemeClr val="dk2"/>
                </a:solidFill>
              </a:defRPr>
            </a:lvl5pPr>
            <a:lvl6pPr lvl="5" algn="r">
              <a:buNone/>
              <a:defRPr sz="1600">
                <a:solidFill>
                  <a:schemeClr val="dk2"/>
                </a:solidFill>
              </a:defRPr>
            </a:lvl6pPr>
            <a:lvl7pPr lvl="6" algn="r">
              <a:buNone/>
              <a:defRPr sz="1600">
                <a:solidFill>
                  <a:schemeClr val="dk2"/>
                </a:solidFill>
              </a:defRPr>
            </a:lvl7pPr>
            <a:lvl8pPr lvl="7" algn="r">
              <a:buNone/>
              <a:defRPr sz="1600">
                <a:solidFill>
                  <a:schemeClr val="dk2"/>
                </a:solidFill>
              </a:defRPr>
            </a:lvl8pPr>
            <a:lvl9pPr lvl="8" algn="r">
              <a:buNone/>
              <a:defRPr sz="1600">
                <a:solidFill>
                  <a:schemeClr val="dk2"/>
                </a:solidFill>
              </a:defRPr>
            </a:lvl9pPr>
          </a:lstStyle>
          <a:p>
            <a:pPr indent="0" lvl="0" marL="0" rtl="0" algn="r">
              <a:spcBef>
                <a:spcPts val="0"/>
              </a:spcBef>
              <a:spcAft>
                <a:spcPts val="0"/>
              </a:spcAft>
              <a:buNone/>
            </a:pPr>
            <a:fld id="{00000000-1234-1234-1234-123412341234}" type="slidenum">
              <a:rPr lang="pt-BR"/>
              <a:t>‹#›</a:t>
            </a:fld>
            <a:endParaRPr>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0.xml"/><Relationship Id="rId3" Type="http://schemas.openxmlformats.org/officeDocument/2006/relationships/image" Target="../media/image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15.png"/><Relationship Id="rId4" Type="http://schemas.openxmlformats.org/officeDocument/2006/relationships/image" Target="../media/image3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1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0.xml"/><Relationship Id="rId3" Type="http://schemas.openxmlformats.org/officeDocument/2006/relationships/hyperlink" Target="http://www.youtube.com/watch?v=wLe1Z_lQEZM" TargetMode="External"/><Relationship Id="rId4" Type="http://schemas.openxmlformats.org/officeDocument/2006/relationships/image" Target="../media/image36.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3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3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image" Target="../media/image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 Id="rId3" Type="http://schemas.openxmlformats.org/officeDocument/2006/relationships/image" Target="../media/image3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 Id="rId3" Type="http://schemas.openxmlformats.org/officeDocument/2006/relationships/hyperlink" Target="http://www.youtube.com/watch?v=YSBDGuxrCvE" TargetMode="External"/><Relationship Id="rId4" Type="http://schemas.openxmlformats.org/officeDocument/2006/relationships/image" Target="../media/image32.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 Id="rId3" Type="http://schemas.openxmlformats.org/officeDocument/2006/relationships/image" Target="../media/image4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4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6.xml"/><Relationship Id="rId3" Type="http://schemas.openxmlformats.org/officeDocument/2006/relationships/image" Target="../media/image3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 Id="rId3" Type="http://schemas.openxmlformats.org/officeDocument/2006/relationships/hyperlink" Target="http://www.youtube.com/watch?v=dLf3BbhYQk0" TargetMode="External"/><Relationship Id="rId4" Type="http://schemas.openxmlformats.org/officeDocument/2006/relationships/image" Target="../media/image4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4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 Id="rId3" Type="http://schemas.openxmlformats.org/officeDocument/2006/relationships/hyperlink" Target="http://www.youtube.com/watch?v=adRFx7afBIc" TargetMode="External"/><Relationship Id="rId4" Type="http://schemas.openxmlformats.org/officeDocument/2006/relationships/image" Target="../media/image44.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5.png"/><Relationship Id="rId4" Type="http://schemas.openxmlformats.org/officeDocument/2006/relationships/image" Target="../media/image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 Id="rId3" Type="http://schemas.openxmlformats.org/officeDocument/2006/relationships/image" Target="../media/image2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 Id="rId3" Type="http://schemas.openxmlformats.org/officeDocument/2006/relationships/hyperlink" Target="http://www.youtube.com/watch?v=00vOJhq6SMs" TargetMode="External"/><Relationship Id="rId4" Type="http://schemas.openxmlformats.org/officeDocument/2006/relationships/image" Target="../media/image3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 Id="rId3" Type="http://schemas.openxmlformats.org/officeDocument/2006/relationships/image" Target="../media/image1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 Id="rId3" Type="http://schemas.openxmlformats.org/officeDocument/2006/relationships/image" Target="../media/image15.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8"/>
          <p:cNvSpPr txBox="1"/>
          <p:nvPr>
            <p:ph type="ctrTitle"/>
          </p:nvPr>
        </p:nvSpPr>
        <p:spPr>
          <a:xfrm>
            <a:off x="713875" y="767800"/>
            <a:ext cx="3717900" cy="2052600"/>
          </a:xfrm>
          <a:prstGeom prst="rect">
            <a:avLst/>
          </a:prstGeom>
        </p:spPr>
        <p:txBody>
          <a:bodyPr anchorCtr="0" anchor="b" bIns="91425" lIns="91425" spcFirstLastPara="1" rIns="91425" wrap="square" tIns="91425">
            <a:normAutofit/>
          </a:bodyPr>
          <a:lstStyle/>
          <a:p>
            <a:pPr indent="0" lvl="0" marL="0" rtl="0" algn="r">
              <a:spcBef>
                <a:spcPts val="0"/>
              </a:spcBef>
              <a:spcAft>
                <a:spcPts val="0"/>
              </a:spcAft>
              <a:buNone/>
            </a:pPr>
            <a:r>
              <a:rPr lang="pt-BR"/>
              <a:t>Introdução à Internet das Coisas</a:t>
            </a:r>
            <a:endParaRPr/>
          </a:p>
        </p:txBody>
      </p:sp>
      <p:sp>
        <p:nvSpPr>
          <p:cNvPr id="37" name="Google Shape;37;p8"/>
          <p:cNvSpPr txBox="1"/>
          <p:nvPr>
            <p:ph idx="1" type="subTitle"/>
          </p:nvPr>
        </p:nvSpPr>
        <p:spPr>
          <a:xfrm>
            <a:off x="1123850" y="3940175"/>
            <a:ext cx="3269400" cy="7926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r>
              <a:rPr b="1" lang="pt-BR">
                <a:latin typeface="Roboto"/>
                <a:ea typeface="Roboto"/>
                <a:cs typeface="Roboto"/>
                <a:sym typeface="Roboto"/>
              </a:rPr>
              <a:t>Instrutores</a:t>
            </a:r>
            <a:endParaRPr/>
          </a:p>
          <a:p>
            <a:pPr indent="0" lvl="0" marL="0" rtl="0" algn="r">
              <a:spcBef>
                <a:spcPts val="0"/>
              </a:spcBef>
              <a:spcAft>
                <a:spcPts val="0"/>
              </a:spcAft>
              <a:buNone/>
            </a:pPr>
            <a:r>
              <a:rPr lang="pt-BR"/>
              <a:t>Andouglas G Silva Júnior</a:t>
            </a:r>
            <a:endParaRPr/>
          </a:p>
          <a:p>
            <a:pPr indent="0" lvl="0" marL="0" rtl="0" algn="r">
              <a:spcBef>
                <a:spcPts val="0"/>
              </a:spcBef>
              <a:spcAft>
                <a:spcPts val="0"/>
              </a:spcAft>
              <a:buClr>
                <a:schemeClr val="dk1"/>
              </a:buClr>
              <a:buSzPct val="61111"/>
              <a:buFont typeface="Arial"/>
              <a:buNone/>
            </a:pPr>
            <a:r>
              <a:rPr lang="pt-BR"/>
              <a:t>Manoel do Bonfim Lins de Aquino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04" name="Google Shape;104;p1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5" name="Google Shape;105;p1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6" name="Google Shape;106;p1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a:t>
            </a:r>
            <a:endParaRPr b="1"/>
          </a:p>
          <a:p>
            <a:pPr indent="-317500" lvl="1" marL="914400" rtl="0" algn="l">
              <a:spcBef>
                <a:spcPts val="0"/>
              </a:spcBef>
              <a:spcAft>
                <a:spcPts val="0"/>
              </a:spcAft>
              <a:buSzPts val="1400"/>
              <a:buChar char="○"/>
            </a:pPr>
            <a:r>
              <a:rPr lang="pt-BR"/>
              <a:t>Classificação quanto à forma como os dispositivos estão conectados. Os principais incluem</a:t>
            </a:r>
            <a:endParaRPr/>
          </a:p>
          <a:p>
            <a:pPr indent="-317500" lvl="2" marL="1371600" rtl="0" algn="l">
              <a:spcBef>
                <a:spcPts val="0"/>
              </a:spcBef>
              <a:spcAft>
                <a:spcPts val="0"/>
              </a:spcAft>
              <a:buSzPts val="1400"/>
              <a:buChar char="■"/>
            </a:pPr>
            <a:r>
              <a:rPr b="1" lang="pt-BR"/>
              <a:t>Redes de Topologia em Estrela</a:t>
            </a:r>
            <a:endParaRPr/>
          </a:p>
          <a:p>
            <a:pPr indent="-317500" lvl="2" marL="1371600" rtl="0" algn="l">
              <a:spcBef>
                <a:spcPts val="0"/>
              </a:spcBef>
              <a:spcAft>
                <a:spcPts val="0"/>
              </a:spcAft>
              <a:buSzPts val="1400"/>
              <a:buChar char="■"/>
            </a:pPr>
            <a:r>
              <a:rPr b="1" lang="pt-BR"/>
              <a:t>Redes de Topologia em Anel</a:t>
            </a:r>
            <a:endParaRPr/>
          </a:p>
          <a:p>
            <a:pPr indent="-317500" lvl="2" marL="1371600" rtl="0" algn="l">
              <a:spcBef>
                <a:spcPts val="0"/>
              </a:spcBef>
              <a:spcAft>
                <a:spcPts val="0"/>
              </a:spcAft>
              <a:buSzPts val="1400"/>
              <a:buChar char="■"/>
            </a:pPr>
            <a:r>
              <a:rPr b="1" lang="pt-BR"/>
              <a:t>Redes de Topologia em Barramento</a:t>
            </a:r>
            <a:endParaRPr/>
          </a:p>
          <a:p>
            <a:pPr indent="-317500" lvl="2" marL="1371600" rtl="0" algn="l">
              <a:spcBef>
                <a:spcPts val="0"/>
              </a:spcBef>
              <a:spcAft>
                <a:spcPts val="0"/>
              </a:spcAft>
              <a:buSzPts val="1400"/>
              <a:buChar char="■"/>
            </a:pPr>
            <a:r>
              <a:rPr b="1" lang="pt-BR"/>
              <a:t>Redes de Topologia em Malha</a:t>
            </a:r>
            <a:endParaRPr b="1"/>
          </a:p>
          <a:p>
            <a:pPr indent="0" lvl="0" marL="0" rtl="0" algn="l">
              <a:spcBef>
                <a:spcPts val="1200"/>
              </a:spcBef>
              <a:spcAft>
                <a:spcPts val="120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76" name="Google Shape;876;p10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77" name="Google Shape;877;p10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78" name="Google Shape;878;p10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Código do</a:t>
            </a:r>
            <a:r>
              <a:rPr lang="pt-BR"/>
              <a:t> dispositivo transmissor</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
        <p:nvSpPr>
          <p:cNvPr id="879" name="Google Shape;879;p107"/>
          <p:cNvSpPr txBox="1"/>
          <p:nvPr/>
        </p:nvSpPr>
        <p:spPr>
          <a:xfrm>
            <a:off x="4788600" y="4200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880" name="Google Shape;880;p107"/>
          <p:cNvPicPr preferRelativeResize="0"/>
          <p:nvPr/>
        </p:nvPicPr>
        <p:blipFill rotWithShape="1">
          <a:blip r:embed="rId3">
            <a:alphaModFix/>
          </a:blip>
          <a:srcRect b="48205" l="1191" r="89733" t="37112"/>
          <a:stretch/>
        </p:blipFill>
        <p:spPr>
          <a:xfrm>
            <a:off x="2334150" y="450375"/>
            <a:ext cx="619125" cy="5619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0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86" name="Google Shape;886;p10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87" name="Google Shape;887;p10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88" name="Google Shape;888;p10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D</a:t>
            </a:r>
            <a:r>
              <a:rPr lang="pt-BR"/>
              <a:t>ispositivo receptor</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
        <p:nvSpPr>
          <p:cNvPr id="889" name="Google Shape;889;p108"/>
          <p:cNvSpPr txBox="1"/>
          <p:nvPr/>
        </p:nvSpPr>
        <p:spPr>
          <a:xfrm>
            <a:off x="4788600" y="4200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890" name="Google Shape;890;p108"/>
          <p:cNvPicPr preferRelativeResize="0"/>
          <p:nvPr/>
        </p:nvPicPr>
        <p:blipFill rotWithShape="1">
          <a:blip r:embed="rId3">
            <a:alphaModFix/>
          </a:blip>
          <a:srcRect b="48205" l="1191" r="89733" t="37112"/>
          <a:stretch/>
        </p:blipFill>
        <p:spPr>
          <a:xfrm>
            <a:off x="2334150" y="450375"/>
            <a:ext cx="619125" cy="561975"/>
          </a:xfrm>
          <a:prstGeom prst="rect">
            <a:avLst/>
          </a:prstGeom>
          <a:noFill/>
          <a:ln>
            <a:noFill/>
          </a:ln>
        </p:spPr>
      </p:pic>
      <p:pic>
        <p:nvPicPr>
          <p:cNvPr id="891" name="Google Shape;891;p108"/>
          <p:cNvPicPr preferRelativeResize="0"/>
          <p:nvPr/>
        </p:nvPicPr>
        <p:blipFill>
          <a:blip r:embed="rId4">
            <a:alphaModFix/>
          </a:blip>
          <a:stretch>
            <a:fillRect/>
          </a:stretch>
        </p:blipFill>
        <p:spPr>
          <a:xfrm>
            <a:off x="2386023" y="1955075"/>
            <a:ext cx="4498350" cy="2816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97" name="Google Shape;897;p10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98" name="Google Shape;898;p10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99" name="Google Shape;899;p10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Código do dispositivo receptor</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
        <p:nvSpPr>
          <p:cNvPr id="900" name="Google Shape;900;p109"/>
          <p:cNvSpPr txBox="1"/>
          <p:nvPr/>
        </p:nvSpPr>
        <p:spPr>
          <a:xfrm>
            <a:off x="4788600" y="4200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901" name="Google Shape;901;p109"/>
          <p:cNvPicPr preferRelativeResize="0"/>
          <p:nvPr/>
        </p:nvPicPr>
        <p:blipFill rotWithShape="1">
          <a:blip r:embed="rId3">
            <a:alphaModFix/>
          </a:blip>
          <a:srcRect b="48205" l="1191" r="89733" t="37112"/>
          <a:stretch/>
        </p:blipFill>
        <p:spPr>
          <a:xfrm>
            <a:off x="2334150" y="450375"/>
            <a:ext cx="619125" cy="561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10"/>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Redes Móveis</a:t>
            </a:r>
            <a:endParaRPr/>
          </a:p>
        </p:txBody>
      </p:sp>
      <p:sp>
        <p:nvSpPr>
          <p:cNvPr id="907" name="Google Shape;907;p11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1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Redes Móveis</a:t>
            </a:r>
            <a:endParaRPr/>
          </a:p>
        </p:txBody>
      </p:sp>
      <p:sp>
        <p:nvSpPr>
          <p:cNvPr id="913" name="Google Shape;913;p11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14" name="Google Shape;914;p11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15" name="Google Shape;915;p11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pt-BR"/>
              <a:t>Os protocolos de redes móveis 3G, 4G e 5G são padrões de comunicação sem fio que definem </a:t>
            </a:r>
            <a:r>
              <a:rPr b="1" lang="pt-BR"/>
              <a:t>como os dispositivos móveis se conectam às redes de telefonia celular e à internet</a:t>
            </a:r>
            <a:r>
              <a:rPr lang="pt-BR"/>
              <a:t>. </a:t>
            </a:r>
            <a:endParaRPr/>
          </a:p>
          <a:p>
            <a:pPr indent="-317500" lvl="1" marL="914400" rtl="0" algn="l">
              <a:spcBef>
                <a:spcPts val="0"/>
              </a:spcBef>
              <a:spcAft>
                <a:spcPts val="0"/>
              </a:spcAft>
              <a:buSzPts val="1400"/>
              <a:buChar char="○"/>
            </a:pPr>
            <a:r>
              <a:rPr lang="pt-BR"/>
              <a:t>Cada geração representa um avanço tecnológico em termos de velocidade, capacidade, latência e recursos. </a:t>
            </a:r>
            <a:endParaRPr/>
          </a:p>
          <a:p>
            <a:pPr indent="-342900" lvl="0" marL="457200" rtl="0" algn="l">
              <a:spcBef>
                <a:spcPts val="0"/>
              </a:spcBef>
              <a:spcAft>
                <a:spcPts val="0"/>
              </a:spcAft>
              <a:buSzPts val="1800"/>
              <a:buChar char="➢"/>
            </a:pPr>
            <a:r>
              <a:rPr lang="pt-BR"/>
              <a:t>Para cada geração, novas funcionalidades, aumento de capacidade e evolução da </a:t>
            </a:r>
            <a:r>
              <a:rPr lang="pt-BR"/>
              <a:t>tecnologia</a:t>
            </a:r>
            <a:r>
              <a:rPr lang="pt-BR"/>
              <a:t> vem sendo desenvolvida. </a:t>
            </a:r>
            <a:endParaRPr/>
          </a:p>
          <a:p>
            <a:pPr indent="-317500" lvl="1" marL="914400" rtl="0" algn="l">
              <a:spcBef>
                <a:spcPts val="0"/>
              </a:spcBef>
              <a:spcAft>
                <a:spcPts val="0"/>
              </a:spcAft>
              <a:buSzPts val="1400"/>
              <a:buChar char="○"/>
            </a:pPr>
            <a:r>
              <a:rPr b="1" lang="pt-BR"/>
              <a:t>Primeira Geração (1G)</a:t>
            </a:r>
            <a:endParaRPr b="1"/>
          </a:p>
          <a:p>
            <a:pPr indent="-317500" lvl="2" marL="1371600" rtl="0" algn="l">
              <a:spcBef>
                <a:spcPts val="0"/>
              </a:spcBef>
              <a:spcAft>
                <a:spcPts val="0"/>
              </a:spcAft>
              <a:buSzPts val="1400"/>
              <a:buChar char="■"/>
            </a:pPr>
            <a:r>
              <a:rPr lang="pt-BR"/>
              <a:t>I</a:t>
            </a:r>
            <a:r>
              <a:rPr lang="pt-BR"/>
              <a:t>ntroduzir a comunicação móvel analógica (limitada a chamadas de voz)</a:t>
            </a:r>
            <a:endParaRPr/>
          </a:p>
          <a:p>
            <a:pPr indent="-317500" lvl="1" marL="914400" rtl="0" algn="l">
              <a:spcBef>
                <a:spcPts val="0"/>
              </a:spcBef>
              <a:spcAft>
                <a:spcPts val="0"/>
              </a:spcAft>
              <a:buSzPts val="1400"/>
              <a:buChar char="○"/>
            </a:pPr>
            <a:r>
              <a:rPr b="1" lang="pt-BR"/>
              <a:t>Segunda Geração (2G)</a:t>
            </a:r>
            <a:endParaRPr b="1"/>
          </a:p>
          <a:p>
            <a:pPr indent="-317500" lvl="2" marL="1371600" rtl="0" algn="l">
              <a:spcBef>
                <a:spcPts val="0"/>
              </a:spcBef>
              <a:spcAft>
                <a:spcPts val="0"/>
              </a:spcAft>
              <a:buSzPts val="1400"/>
              <a:buChar char="■"/>
            </a:pPr>
            <a:r>
              <a:rPr lang="pt-BR"/>
              <a:t>Transição para comunicação digital, possibilitando SMS e serviços de dados </a:t>
            </a:r>
            <a:r>
              <a:rPr lang="pt-BR"/>
              <a:t>básicos.</a:t>
            </a:r>
            <a:endParaRPr/>
          </a:p>
          <a:p>
            <a:pPr indent="-317500" lvl="2" marL="1371600" rtl="0" algn="l">
              <a:spcBef>
                <a:spcPts val="0"/>
              </a:spcBef>
              <a:spcAft>
                <a:spcPts val="0"/>
              </a:spcAft>
              <a:buSzPts val="1400"/>
              <a:buChar char="■"/>
            </a:pPr>
            <a:r>
              <a:rPr lang="pt-BR"/>
              <a:t>Redes GSM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Redes Móveis</a:t>
            </a:r>
            <a:endParaRPr/>
          </a:p>
        </p:txBody>
      </p:sp>
      <p:sp>
        <p:nvSpPr>
          <p:cNvPr id="921" name="Google Shape;921;p11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22" name="Google Shape;922;p11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23" name="Google Shape;923;p11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Depois vieram as três gerações mais conhecidas</a:t>
            </a:r>
            <a:endParaRPr/>
          </a:p>
          <a:p>
            <a:pPr indent="-317500" lvl="1" marL="914400" rtl="0" algn="l">
              <a:spcBef>
                <a:spcPts val="0"/>
              </a:spcBef>
              <a:spcAft>
                <a:spcPts val="0"/>
              </a:spcAft>
              <a:buSzPts val="1400"/>
              <a:buChar char="○"/>
            </a:pPr>
            <a:r>
              <a:rPr b="1" lang="pt-BR"/>
              <a:t>Terceira Geração (3G)</a:t>
            </a:r>
            <a:endParaRPr b="1"/>
          </a:p>
          <a:p>
            <a:pPr indent="-317500" lvl="2" marL="1371600" rtl="0" algn="l">
              <a:spcBef>
                <a:spcPts val="0"/>
              </a:spcBef>
              <a:spcAft>
                <a:spcPts val="0"/>
              </a:spcAft>
              <a:buSzPts val="1400"/>
              <a:buChar char="■"/>
            </a:pPr>
            <a:r>
              <a:rPr lang="pt-BR"/>
              <a:t>R</a:t>
            </a:r>
            <a:r>
              <a:rPr lang="pt-BR"/>
              <a:t>epresentou uma grande melhoria em relação às redes 2G anteriores, como o GSM. </a:t>
            </a:r>
            <a:endParaRPr/>
          </a:p>
          <a:p>
            <a:pPr indent="-317500" lvl="2" marL="1371600" rtl="0" algn="l">
              <a:spcBef>
                <a:spcPts val="0"/>
              </a:spcBef>
              <a:spcAft>
                <a:spcPts val="0"/>
              </a:spcAft>
              <a:buSzPts val="1400"/>
              <a:buChar char="■"/>
            </a:pPr>
            <a:r>
              <a:rPr lang="pt-BR"/>
              <a:t>O</a:t>
            </a:r>
            <a:r>
              <a:rPr lang="pt-BR"/>
              <a:t>ferecem</a:t>
            </a:r>
            <a:r>
              <a:rPr lang="pt-BR"/>
              <a:t> velocidades de dados mais rápidas em comparação com o 2G, com taxas de transferência típicas variando de 384 Kbps a 2 Mbps. </a:t>
            </a:r>
            <a:endParaRPr/>
          </a:p>
          <a:p>
            <a:pPr indent="-317500" lvl="2" marL="1371600" rtl="0" algn="l">
              <a:spcBef>
                <a:spcPts val="0"/>
              </a:spcBef>
              <a:spcAft>
                <a:spcPts val="0"/>
              </a:spcAft>
              <a:buSzPts val="1400"/>
              <a:buChar char="■"/>
            </a:pPr>
            <a:r>
              <a:rPr lang="pt-BR"/>
              <a:t>Permite comunicação de voz e dados simultânea, o que possibilitou serviços como vídeo chamadas e acesso à internet móvel. </a:t>
            </a:r>
            <a:endParaRPr/>
          </a:p>
          <a:p>
            <a:pPr indent="-317500" lvl="2" marL="1371600" rtl="0" algn="l">
              <a:spcBef>
                <a:spcPts val="0"/>
              </a:spcBef>
              <a:spcAft>
                <a:spcPts val="0"/>
              </a:spcAft>
              <a:buSzPts val="1400"/>
              <a:buChar char="■"/>
            </a:pPr>
            <a:r>
              <a:rPr b="1" lang="pt-BR"/>
              <a:t>Universal Mobile Telecommunications System (UMTS)</a:t>
            </a:r>
            <a:endParaRPr/>
          </a:p>
          <a:p>
            <a:pPr indent="-317500" lvl="3" marL="1828800" rtl="0" algn="l">
              <a:spcBef>
                <a:spcPts val="0"/>
              </a:spcBef>
              <a:spcAft>
                <a:spcPts val="0"/>
              </a:spcAft>
              <a:buSzPts val="1400"/>
              <a:buChar char="●"/>
            </a:pPr>
            <a:r>
              <a:rPr lang="pt-BR"/>
              <a:t>Padrão mais utilizado no 3G</a:t>
            </a:r>
            <a:endParaRPr/>
          </a:p>
          <a:p>
            <a:pPr indent="-317500" lvl="3" marL="1828800" rtl="0" algn="l">
              <a:spcBef>
                <a:spcPts val="0"/>
              </a:spcBef>
              <a:spcAft>
                <a:spcPts val="0"/>
              </a:spcAft>
              <a:buSzPts val="1400"/>
              <a:buChar char="●"/>
            </a:pPr>
            <a:r>
              <a:rPr lang="pt-BR"/>
              <a:t>Evolução das redes GSM</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1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Redes Móveis</a:t>
            </a:r>
            <a:endParaRPr/>
          </a:p>
        </p:txBody>
      </p:sp>
      <p:sp>
        <p:nvSpPr>
          <p:cNvPr id="929" name="Google Shape;929;p11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30" name="Google Shape;930;p11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31" name="Google Shape;931;p11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Depois vieram as três gerações mais conhecidas</a:t>
            </a:r>
            <a:endParaRPr/>
          </a:p>
          <a:p>
            <a:pPr indent="-317500" lvl="1" marL="914400" rtl="0" algn="l">
              <a:spcBef>
                <a:spcPts val="0"/>
              </a:spcBef>
              <a:spcAft>
                <a:spcPts val="0"/>
              </a:spcAft>
              <a:buSzPts val="1400"/>
              <a:buChar char="○"/>
            </a:pPr>
            <a:r>
              <a:rPr b="1" lang="pt-BR"/>
              <a:t>Quarta Geração (4G)</a:t>
            </a:r>
            <a:endParaRPr b="1"/>
          </a:p>
          <a:p>
            <a:pPr indent="-317500" lvl="2" marL="1371600" rtl="0" algn="l">
              <a:spcBef>
                <a:spcPts val="0"/>
              </a:spcBef>
              <a:spcAft>
                <a:spcPts val="0"/>
              </a:spcAft>
              <a:buSzPts val="1400"/>
              <a:buChar char="■"/>
            </a:pPr>
            <a:r>
              <a:rPr lang="pt-BR"/>
              <a:t>Houve um grande salto na capacidade de dados e velocidade em comparação com o 3G. </a:t>
            </a:r>
            <a:endParaRPr/>
          </a:p>
          <a:p>
            <a:pPr indent="-317500" lvl="2" marL="1371600" rtl="0" algn="l">
              <a:spcBef>
                <a:spcPts val="0"/>
              </a:spcBef>
              <a:spcAft>
                <a:spcPts val="0"/>
              </a:spcAft>
              <a:buSzPts val="1400"/>
              <a:buChar char="■"/>
            </a:pPr>
            <a:r>
              <a:rPr lang="pt-BR"/>
              <a:t>Permitiu uma experiência de internet móvel mais rápida e confiável. </a:t>
            </a:r>
            <a:endParaRPr/>
          </a:p>
          <a:p>
            <a:pPr indent="-317500" lvl="2" marL="1371600" rtl="0" algn="l">
              <a:spcBef>
                <a:spcPts val="0"/>
              </a:spcBef>
              <a:spcAft>
                <a:spcPts val="0"/>
              </a:spcAft>
              <a:buSzPts val="1400"/>
              <a:buChar char="■"/>
            </a:pPr>
            <a:r>
              <a:rPr lang="pt-BR"/>
              <a:t>Oferecem velocidades de dados muito mais rápidas, com taxas de transferência típicas variando de 10 Mbps a vários Gbps. </a:t>
            </a:r>
            <a:endParaRPr/>
          </a:p>
          <a:p>
            <a:pPr indent="-317500" lvl="2" marL="1371600" rtl="0" algn="l">
              <a:spcBef>
                <a:spcPts val="0"/>
              </a:spcBef>
              <a:spcAft>
                <a:spcPts val="0"/>
              </a:spcAft>
              <a:buSzPts val="1400"/>
              <a:buChar char="■"/>
            </a:pPr>
            <a:r>
              <a:rPr lang="pt-BR"/>
              <a:t>Reduziu significativamente a latência, o que tornou a comunicação mais responsiva. </a:t>
            </a:r>
            <a:endParaRPr/>
          </a:p>
          <a:p>
            <a:pPr indent="-317500" lvl="2" marL="1371600" rtl="0" algn="l">
              <a:spcBef>
                <a:spcPts val="0"/>
              </a:spcBef>
              <a:spcAft>
                <a:spcPts val="0"/>
              </a:spcAft>
              <a:buSzPts val="1400"/>
              <a:buChar char="■"/>
            </a:pPr>
            <a:r>
              <a:rPr b="1" lang="pt-BR"/>
              <a:t>Long-Term Evolution (LTE)</a:t>
            </a:r>
            <a:endParaRPr b="1"/>
          </a:p>
          <a:p>
            <a:pPr indent="-317500" lvl="3" marL="1828800" rtl="0" algn="l">
              <a:spcBef>
                <a:spcPts val="0"/>
              </a:spcBef>
              <a:spcAft>
                <a:spcPts val="0"/>
              </a:spcAft>
              <a:buSzPts val="1400"/>
              <a:buChar char="●"/>
            </a:pPr>
            <a:r>
              <a:rPr lang="pt-BR"/>
              <a:t>Padrão 4G mais utilizado, mas existem várias implementações e variações regionais.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Quinta Geração (5G)</a:t>
            </a:r>
            <a:endParaRPr/>
          </a:p>
        </p:txBody>
      </p:sp>
      <p:sp>
        <p:nvSpPr>
          <p:cNvPr id="937" name="Google Shape;937;p11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38" name="Google Shape;938;p11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39" name="Google Shape;939;p11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pt-BR"/>
              <a:t>M</a:t>
            </a:r>
            <a:r>
              <a:rPr lang="pt-BR"/>
              <a:t>ais recente geração de redes móveis</a:t>
            </a:r>
            <a:endParaRPr/>
          </a:p>
          <a:p>
            <a:pPr indent="-325755" lvl="0" marL="457200" rtl="0" algn="l">
              <a:spcBef>
                <a:spcPts val="0"/>
              </a:spcBef>
              <a:spcAft>
                <a:spcPts val="0"/>
              </a:spcAft>
              <a:buSzPct val="100000"/>
              <a:buChar char="➢"/>
            </a:pPr>
            <a:r>
              <a:rPr lang="pt-BR"/>
              <a:t>Projetada para fornecer velocidades ainda mais rápidas, menor latência e suportar uma variedade de aplicativos e dispositivos inteligentes. </a:t>
            </a:r>
            <a:endParaRPr/>
          </a:p>
          <a:p>
            <a:pPr indent="-325755" lvl="0" marL="457200" rtl="0" algn="l">
              <a:spcBef>
                <a:spcPts val="0"/>
              </a:spcBef>
              <a:spcAft>
                <a:spcPts val="0"/>
              </a:spcAft>
              <a:buSzPct val="100000"/>
              <a:buChar char="➢"/>
            </a:pPr>
            <a:r>
              <a:rPr lang="pt-BR"/>
              <a:t>Velocidades que variam de </a:t>
            </a:r>
            <a:r>
              <a:rPr b="1" lang="pt-BR"/>
              <a:t>centenas de Mbps a vários Gbps</a:t>
            </a:r>
            <a:r>
              <a:rPr lang="pt-BR"/>
              <a:t>, </a:t>
            </a:r>
            <a:endParaRPr/>
          </a:p>
          <a:p>
            <a:pPr indent="-325755" lvl="0" marL="457200" rtl="0" algn="l">
              <a:spcBef>
                <a:spcPts val="0"/>
              </a:spcBef>
              <a:spcAft>
                <a:spcPts val="0"/>
              </a:spcAft>
              <a:buSzPct val="100000"/>
              <a:buChar char="➢"/>
            </a:pPr>
            <a:r>
              <a:rPr lang="pt-BR"/>
              <a:t>Substancialmente mais rápido do que o 4G, tendo como objetivo uma latência muito baixa</a:t>
            </a:r>
            <a:endParaRPr/>
          </a:p>
          <a:p>
            <a:pPr indent="-304165" lvl="1" marL="914400" rtl="0" algn="l">
              <a:spcBef>
                <a:spcPts val="0"/>
              </a:spcBef>
              <a:spcAft>
                <a:spcPts val="0"/>
              </a:spcAft>
              <a:buSzPct val="100000"/>
              <a:buChar char="○"/>
            </a:pPr>
            <a:r>
              <a:rPr lang="pt-BR"/>
              <a:t>Isso permitiu aplicações críticas em tempo real, como </a:t>
            </a:r>
            <a:r>
              <a:rPr b="1" lang="pt-BR"/>
              <a:t>carros autônomos e telesaúde</a:t>
            </a:r>
            <a:r>
              <a:rPr lang="pt-BR"/>
              <a:t>. </a:t>
            </a:r>
            <a:endParaRPr/>
          </a:p>
          <a:p>
            <a:pPr indent="-325755" lvl="0" marL="457200" rtl="0" algn="l">
              <a:spcBef>
                <a:spcPts val="0"/>
              </a:spcBef>
              <a:spcAft>
                <a:spcPts val="0"/>
              </a:spcAft>
              <a:buSzPct val="100000"/>
              <a:buChar char="➢"/>
            </a:pPr>
            <a:r>
              <a:rPr lang="pt-BR"/>
              <a:t>Projetada para suportar um grande número de dispositivos conectados simultaneamente, o que é essencial para a Internet das Coisas (IoT). </a:t>
            </a:r>
            <a:endParaRPr/>
          </a:p>
          <a:p>
            <a:pPr indent="-325755" lvl="0" marL="457200" rtl="0" algn="l">
              <a:spcBef>
                <a:spcPts val="0"/>
              </a:spcBef>
              <a:spcAft>
                <a:spcPts val="0"/>
              </a:spcAft>
              <a:buSzPct val="100000"/>
              <a:buChar char="➢"/>
            </a:pPr>
            <a:r>
              <a:rPr lang="pt-BR"/>
              <a:t>Utiliza uma variedade de frequências, incluindo bandas de ondas milimétricas (mmWave) para alcançar altas velocidades e frequências mais baixas para maior alcance.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1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Quinta Geração (5G)</a:t>
            </a:r>
            <a:endParaRPr/>
          </a:p>
        </p:txBody>
      </p:sp>
      <p:sp>
        <p:nvSpPr>
          <p:cNvPr id="945" name="Google Shape;945;p11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46" name="Google Shape;946;p11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47" name="Google Shape;947;p11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Características principais</a:t>
            </a:r>
            <a:endParaRPr b="1"/>
          </a:p>
          <a:p>
            <a:pPr indent="-317500" lvl="1" marL="914400" rtl="0" algn="l">
              <a:spcBef>
                <a:spcPts val="0"/>
              </a:spcBef>
              <a:spcAft>
                <a:spcPts val="0"/>
              </a:spcAft>
              <a:buSzPts val="1400"/>
              <a:buChar char="○"/>
            </a:pPr>
            <a:r>
              <a:rPr lang="pt-BR"/>
              <a:t>Conexões de 1-10 Gbps para ponto fim da rede, ou seja, a velocidade efetiva para o usuário e não velocidade máxima teórica;</a:t>
            </a:r>
            <a:endParaRPr/>
          </a:p>
          <a:p>
            <a:pPr indent="-317500" lvl="1" marL="914400" rtl="0" algn="l">
              <a:spcBef>
                <a:spcPts val="0"/>
              </a:spcBef>
              <a:spcAft>
                <a:spcPts val="0"/>
              </a:spcAft>
              <a:buSzPts val="1400"/>
              <a:buChar char="○"/>
            </a:pPr>
            <a:r>
              <a:rPr lang="pt-BR"/>
              <a:t>Latência de 1ms em rotas fim-a-fim;</a:t>
            </a:r>
            <a:endParaRPr/>
          </a:p>
          <a:p>
            <a:pPr indent="-317500" lvl="1" marL="914400" rtl="0" algn="l">
              <a:spcBef>
                <a:spcPts val="0"/>
              </a:spcBef>
              <a:spcAft>
                <a:spcPts val="0"/>
              </a:spcAft>
              <a:buSzPts val="1400"/>
              <a:buChar char="○"/>
            </a:pPr>
            <a:r>
              <a:rPr lang="pt-BR"/>
              <a:t>Incremento de 1000x na largura de banda por unidade de área;</a:t>
            </a:r>
            <a:endParaRPr/>
          </a:p>
          <a:p>
            <a:pPr indent="-317500" lvl="1" marL="914400" rtl="0" algn="l">
              <a:spcBef>
                <a:spcPts val="0"/>
              </a:spcBef>
              <a:spcAft>
                <a:spcPts val="0"/>
              </a:spcAft>
              <a:buSzPts val="1400"/>
              <a:buChar char="○"/>
            </a:pPr>
            <a:r>
              <a:rPr lang="pt-BR"/>
              <a:t>Incremento de 10-100x no número de usuários conectados;</a:t>
            </a:r>
            <a:endParaRPr/>
          </a:p>
          <a:p>
            <a:pPr indent="-317500" lvl="1" marL="914400" rtl="0" algn="l">
              <a:spcBef>
                <a:spcPts val="0"/>
              </a:spcBef>
              <a:spcAft>
                <a:spcPts val="0"/>
              </a:spcAft>
              <a:buSzPts val="1400"/>
              <a:buChar char="○"/>
            </a:pPr>
            <a:r>
              <a:rPr lang="pt-BR"/>
              <a:t>99,999% de disponibilidade da rede;</a:t>
            </a:r>
            <a:endParaRPr/>
          </a:p>
          <a:p>
            <a:pPr indent="-317500" lvl="1" marL="914400" rtl="0" algn="l">
              <a:spcBef>
                <a:spcPts val="0"/>
              </a:spcBef>
              <a:spcAft>
                <a:spcPts val="0"/>
              </a:spcAft>
              <a:buSzPts val="1400"/>
              <a:buChar char="○"/>
            </a:pPr>
            <a:r>
              <a:rPr lang="pt-BR"/>
              <a:t>100% de cobertura geográfica;</a:t>
            </a:r>
            <a:endParaRPr/>
          </a:p>
          <a:p>
            <a:pPr indent="-317500" lvl="1" marL="914400" rtl="0" algn="l">
              <a:spcBef>
                <a:spcPts val="0"/>
              </a:spcBef>
              <a:spcAft>
                <a:spcPts val="0"/>
              </a:spcAft>
              <a:buSzPts val="1400"/>
              <a:buChar char="○"/>
            </a:pPr>
            <a:r>
              <a:rPr lang="pt-BR"/>
              <a:t>90% de redução no uso de energia de rede;</a:t>
            </a:r>
            <a:endParaRPr/>
          </a:p>
          <a:p>
            <a:pPr indent="-317500" lvl="1" marL="914400" rtl="0" algn="l">
              <a:spcBef>
                <a:spcPts val="0"/>
              </a:spcBef>
              <a:spcAft>
                <a:spcPts val="0"/>
              </a:spcAft>
              <a:buSzPts val="1400"/>
              <a:buChar char="○"/>
            </a:pPr>
            <a:r>
              <a:rPr lang="pt-BR"/>
              <a:t>10 anos de vida útil da bateria para dispositivos de baixo uso energético.</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Quinta Geração (5G)</a:t>
            </a:r>
            <a:endParaRPr/>
          </a:p>
        </p:txBody>
      </p:sp>
      <p:sp>
        <p:nvSpPr>
          <p:cNvPr id="953" name="Google Shape;953;p11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54" name="Google Shape;954;p11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55" name="Google Shape;955;p11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a:p>
            <a:pPr indent="-317500" lvl="1" marL="914400" rtl="0" algn="l">
              <a:spcBef>
                <a:spcPts val="0"/>
              </a:spcBef>
              <a:spcAft>
                <a:spcPts val="0"/>
              </a:spcAft>
              <a:buSzPts val="1400"/>
              <a:buChar char="○"/>
            </a:pPr>
            <a:r>
              <a:rPr lang="pt-BR"/>
              <a:t>Direção autônoma e Veículos Conectados</a:t>
            </a:r>
            <a:endParaRPr/>
          </a:p>
          <a:p>
            <a:pPr indent="-317500" lvl="1" marL="914400" rtl="0" algn="l">
              <a:spcBef>
                <a:spcPts val="0"/>
              </a:spcBef>
              <a:spcAft>
                <a:spcPts val="0"/>
              </a:spcAft>
              <a:buSzPts val="1400"/>
              <a:buChar char="○"/>
            </a:pPr>
            <a:r>
              <a:rPr lang="pt-BR"/>
              <a:t>Ambientes colaborativos complexos</a:t>
            </a:r>
            <a:endParaRPr/>
          </a:p>
          <a:p>
            <a:pPr indent="-317500" lvl="1" marL="914400" rtl="0" algn="l">
              <a:spcBef>
                <a:spcPts val="0"/>
              </a:spcBef>
              <a:spcAft>
                <a:spcPts val="0"/>
              </a:spcAft>
              <a:buSzPts val="1400"/>
              <a:buChar char="○"/>
            </a:pPr>
            <a:r>
              <a:rPr lang="pt-BR"/>
              <a:t>Colaboração Humano-Máquina</a:t>
            </a:r>
            <a:endParaRPr/>
          </a:p>
          <a:p>
            <a:pPr indent="-317500" lvl="1" marL="914400" rtl="0" algn="l">
              <a:spcBef>
                <a:spcPts val="0"/>
              </a:spcBef>
              <a:spcAft>
                <a:spcPts val="0"/>
              </a:spcAft>
              <a:buSzPts val="1400"/>
              <a:buChar char="○"/>
            </a:pPr>
            <a:r>
              <a:rPr lang="pt-BR"/>
              <a:t>Telemedicina avançada</a:t>
            </a:r>
            <a:endParaRPr b="1" sz="1200">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8"/>
          <p:cNvPicPr preferRelativeResize="0"/>
          <p:nvPr/>
        </p:nvPicPr>
        <p:blipFill>
          <a:blip r:embed="rId3">
            <a:alphaModFix/>
          </a:blip>
          <a:stretch>
            <a:fillRect/>
          </a:stretch>
        </p:blipFill>
        <p:spPr>
          <a:xfrm>
            <a:off x="6794350" y="2209475"/>
            <a:ext cx="2568600" cy="2482975"/>
          </a:xfrm>
          <a:prstGeom prst="rect">
            <a:avLst/>
          </a:prstGeom>
          <a:noFill/>
          <a:ln>
            <a:noFill/>
          </a:ln>
        </p:spPr>
      </p:pic>
      <p:sp>
        <p:nvSpPr>
          <p:cNvPr id="112" name="Google Shape;112;p1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13" name="Google Shape;113;p1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4" name="Google Shape;114;p18"/>
          <p:cNvSpPr txBox="1"/>
          <p:nvPr>
            <p:ph idx="1" type="body"/>
          </p:nvPr>
        </p:nvSpPr>
        <p:spPr>
          <a:xfrm>
            <a:off x="822175" y="1152475"/>
            <a:ext cx="6124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pt-BR"/>
              <a:t>Topologia em Estrela</a:t>
            </a:r>
            <a:r>
              <a:rPr lang="pt-BR"/>
              <a:t>: Cada dispositivo é conectado a um ponto central (hub ou switch)</a:t>
            </a:r>
            <a:endParaRPr/>
          </a:p>
          <a:p>
            <a:pPr indent="-317500" lvl="1" marL="914400" rtl="0" algn="l">
              <a:spcBef>
                <a:spcPts val="0"/>
              </a:spcBef>
              <a:spcAft>
                <a:spcPts val="0"/>
              </a:spcAft>
              <a:buSzPts val="1400"/>
              <a:buChar char="○"/>
            </a:pPr>
            <a:r>
              <a:rPr b="1" lang="pt-BR"/>
              <a:t>Vantagens</a:t>
            </a:r>
            <a:endParaRPr b="1"/>
          </a:p>
          <a:p>
            <a:pPr indent="-317500" lvl="2" marL="1371600" rtl="0" algn="l">
              <a:spcBef>
                <a:spcPts val="0"/>
              </a:spcBef>
              <a:spcAft>
                <a:spcPts val="0"/>
              </a:spcAft>
              <a:buSzPts val="1400"/>
              <a:buChar char="■"/>
            </a:pPr>
            <a:r>
              <a:rPr lang="pt-BR"/>
              <a:t>Gerenciamento conveniente de um local central</a:t>
            </a:r>
            <a:endParaRPr/>
          </a:p>
          <a:p>
            <a:pPr indent="-317500" lvl="2" marL="1371600" rtl="0" algn="l">
              <a:spcBef>
                <a:spcPts val="0"/>
              </a:spcBef>
              <a:spcAft>
                <a:spcPts val="0"/>
              </a:spcAft>
              <a:buSzPts val="1400"/>
              <a:buChar char="■"/>
            </a:pPr>
            <a:r>
              <a:rPr lang="pt-BR"/>
              <a:t>Se um nó falhar, a rede ainda funciona</a:t>
            </a:r>
            <a:endParaRPr/>
          </a:p>
          <a:p>
            <a:pPr indent="-317500" lvl="2" marL="1371600" rtl="0" algn="l">
              <a:spcBef>
                <a:spcPts val="0"/>
              </a:spcBef>
              <a:spcAft>
                <a:spcPts val="0"/>
              </a:spcAft>
              <a:buSzPts val="1400"/>
              <a:buChar char="■"/>
            </a:pPr>
            <a:r>
              <a:rPr lang="pt-BR"/>
              <a:t>Os dispositivos podem ser adicionados ou removidos sem interromper a rede</a:t>
            </a:r>
            <a:endParaRPr/>
          </a:p>
          <a:p>
            <a:pPr indent="-317500" lvl="2" marL="1371600" rtl="0" algn="l">
              <a:spcBef>
                <a:spcPts val="0"/>
              </a:spcBef>
              <a:spcAft>
                <a:spcPts val="0"/>
              </a:spcAft>
              <a:buSzPts val="1400"/>
              <a:buChar char="■"/>
            </a:pPr>
            <a:r>
              <a:rPr lang="pt-BR"/>
              <a:t>Mais fácil de identificar e isolar problemas de desempenho</a:t>
            </a:r>
            <a:endParaRPr/>
          </a:p>
          <a:p>
            <a:pPr indent="-317500" lvl="1" marL="914400" rtl="0" algn="l">
              <a:spcBef>
                <a:spcPts val="0"/>
              </a:spcBef>
              <a:spcAft>
                <a:spcPts val="0"/>
              </a:spcAft>
              <a:buSzPts val="1400"/>
              <a:buChar char="○"/>
            </a:pPr>
            <a:r>
              <a:rPr lang="pt-BR"/>
              <a:t>Desvatanges</a:t>
            </a:r>
            <a:endParaRPr/>
          </a:p>
          <a:p>
            <a:pPr indent="-317500" lvl="2" marL="1371600" rtl="0" algn="l">
              <a:spcBef>
                <a:spcPts val="0"/>
              </a:spcBef>
              <a:spcAft>
                <a:spcPts val="0"/>
              </a:spcAft>
              <a:buSzPts val="1400"/>
              <a:buChar char="■"/>
            </a:pPr>
            <a:r>
              <a:rPr lang="pt-BR"/>
              <a:t>Se o hub central falhar, toda a sua rede cairá</a:t>
            </a:r>
            <a:endParaRPr/>
          </a:p>
          <a:p>
            <a:pPr indent="-317500" lvl="2" marL="1371600" rtl="0" algn="l">
              <a:spcBef>
                <a:spcPts val="0"/>
              </a:spcBef>
              <a:spcAft>
                <a:spcPts val="0"/>
              </a:spcAft>
              <a:buSzPts val="1400"/>
              <a:buChar char="■"/>
            </a:pPr>
            <a:r>
              <a:rPr lang="pt-BR"/>
              <a:t>O desempenho e a largura de banda são limitados pelo nó central</a:t>
            </a:r>
            <a:endParaRPr/>
          </a:p>
          <a:p>
            <a:pPr indent="-317500" lvl="2" marL="1371600" rtl="0" algn="l">
              <a:spcBef>
                <a:spcPts val="0"/>
              </a:spcBef>
              <a:spcAft>
                <a:spcPts val="0"/>
              </a:spcAft>
              <a:buSzPts val="1400"/>
              <a:buChar char="■"/>
            </a:pPr>
            <a:r>
              <a:rPr lang="pt-BR"/>
              <a:t>Pode ser caro para operar</a:t>
            </a:r>
            <a:endParaRPr/>
          </a:p>
        </p:txBody>
      </p:sp>
      <p:sp>
        <p:nvSpPr>
          <p:cNvPr id="115" name="Google Shape;115;p1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6" name="Google Shape;116;p18"/>
          <p:cNvSpPr txBox="1"/>
          <p:nvPr/>
        </p:nvSpPr>
        <p:spPr>
          <a:xfrm>
            <a:off x="822175" y="4309800"/>
            <a:ext cx="543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Roboto"/>
                <a:ea typeface="Roboto"/>
                <a:cs typeface="Roboto"/>
                <a:sym typeface="Roboto"/>
              </a:rPr>
              <a:t>Topologias de Rede. Disponível em: &lt;https://www.internationalit.com/post/topologia-de-rede-conhe%C3%A7a-os-principais-tipos&gt;</a:t>
            </a:r>
            <a:endParaRPr sz="1200">
              <a:solidFill>
                <a:srgbClr val="233F63"/>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1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Quinta Geração (5G)</a:t>
            </a:r>
            <a:endParaRPr/>
          </a:p>
        </p:txBody>
      </p:sp>
      <p:sp>
        <p:nvSpPr>
          <p:cNvPr id="961" name="Google Shape;961;p11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62" name="Google Shape;962;p11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63" name="Google Shape;963;p11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sz="1200">
              <a:solidFill>
                <a:schemeClr val="dk1"/>
              </a:solidFill>
              <a:latin typeface="Arial"/>
              <a:ea typeface="Arial"/>
              <a:cs typeface="Arial"/>
              <a:sym typeface="Arial"/>
            </a:endParaRPr>
          </a:p>
        </p:txBody>
      </p:sp>
      <p:pic>
        <p:nvPicPr>
          <p:cNvPr descr="Carros autônomos e geladeiras que avisam quando um produto está acabando parecem elementos de uma bela ficção científica. Mas com o 5G, isso deve se tornar realidade em pouco tempo.&#10;&#10;Boas histórias, notícias relevantes e de confiança: se informe no Yahoo: https://br.yahoo.com&#10;&#10;Siga nas redes&#10;Instagram: https://instagram.com/yahoonoticias&#10;Facebook: https://www.facebook.com/YahooNoticias/&#10;Twitter: https://twitter.com/YahooBr" id="964" name="Google Shape;964;p117" title="O que é e como funciona o 5G?">
            <a:hlinkClick r:id="rId3"/>
          </p:cNvPr>
          <p:cNvPicPr preferRelativeResize="0"/>
          <p:nvPr/>
        </p:nvPicPr>
        <p:blipFill>
          <a:blip r:embed="rId4">
            <a:alphaModFix/>
          </a:blip>
          <a:stretch>
            <a:fillRect/>
          </a:stretch>
        </p:blipFill>
        <p:spPr>
          <a:xfrm>
            <a:off x="2121863" y="1682850"/>
            <a:ext cx="4900275" cy="2756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Redes Móveis</a:t>
            </a:r>
            <a:endParaRPr/>
          </a:p>
        </p:txBody>
      </p:sp>
      <p:sp>
        <p:nvSpPr>
          <p:cNvPr id="970" name="Google Shape;970;p11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71" name="Google Shape;971;p11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72" name="Google Shape;972;p118"/>
          <p:cNvSpPr txBox="1"/>
          <p:nvPr>
            <p:ph idx="1" type="body"/>
          </p:nvPr>
        </p:nvSpPr>
        <p:spPr>
          <a:xfrm>
            <a:off x="822175" y="1152475"/>
            <a:ext cx="44718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pt-BR"/>
              <a:t>Em um contexto prático, a utilização de redes móveis dependem de módulos que permitam a conexão por meio de um chip. </a:t>
            </a:r>
            <a:endParaRPr/>
          </a:p>
          <a:p>
            <a:pPr indent="-342900" lvl="0" marL="457200" rtl="0" algn="l">
              <a:spcBef>
                <a:spcPts val="0"/>
              </a:spcBef>
              <a:spcAft>
                <a:spcPts val="0"/>
              </a:spcAft>
              <a:buSzPts val="1800"/>
              <a:buChar char="➢"/>
            </a:pPr>
            <a:r>
              <a:rPr lang="pt-BR"/>
              <a:t>Módulo SIM800L</a:t>
            </a:r>
            <a:endParaRPr/>
          </a:p>
          <a:p>
            <a:pPr indent="-317500" lvl="1" marL="914400" rtl="0" algn="l">
              <a:spcBef>
                <a:spcPts val="0"/>
              </a:spcBef>
              <a:spcAft>
                <a:spcPts val="0"/>
              </a:spcAft>
              <a:buSzPts val="1400"/>
              <a:buChar char="○"/>
            </a:pPr>
            <a:r>
              <a:rPr lang="pt-BR"/>
              <a:t>Muito usado em projetos com ESP ou Arduino, para conexão GPRS (2G). </a:t>
            </a:r>
            <a:endParaRPr/>
          </a:p>
          <a:p>
            <a:pPr indent="-342900" lvl="0" marL="457200" rtl="0" algn="l">
              <a:spcBef>
                <a:spcPts val="0"/>
              </a:spcBef>
              <a:spcAft>
                <a:spcPts val="0"/>
              </a:spcAft>
              <a:buSzPts val="1800"/>
              <a:buChar char="➢"/>
            </a:pPr>
            <a:r>
              <a:rPr b="1" lang="pt-BR"/>
              <a:t>É importante lembrar que para sua utilização é necessário ter um chip de um operadora com um plano de dados ativo.</a:t>
            </a:r>
            <a:endParaRPr b="1" sz="1200">
              <a:solidFill>
                <a:schemeClr val="dk1"/>
              </a:solidFill>
            </a:endParaRPr>
          </a:p>
        </p:txBody>
      </p:sp>
      <p:pic>
        <p:nvPicPr>
          <p:cNvPr id="973" name="Google Shape;973;p118"/>
          <p:cNvPicPr preferRelativeResize="0"/>
          <p:nvPr/>
        </p:nvPicPr>
        <p:blipFill rotWithShape="1">
          <a:blip r:embed="rId3">
            <a:alphaModFix/>
          </a:blip>
          <a:srcRect b="11913" l="0" r="0" t="20551"/>
          <a:stretch/>
        </p:blipFill>
        <p:spPr>
          <a:xfrm>
            <a:off x="4971475" y="1679625"/>
            <a:ext cx="4389949" cy="2965350"/>
          </a:xfrm>
          <a:prstGeom prst="rect">
            <a:avLst/>
          </a:prstGeom>
          <a:noFill/>
          <a:ln>
            <a:noFill/>
          </a:ln>
        </p:spPr>
      </p:pic>
      <p:sp>
        <p:nvSpPr>
          <p:cNvPr id="974" name="Google Shape;974;p118"/>
          <p:cNvSpPr txBox="1"/>
          <p:nvPr/>
        </p:nvSpPr>
        <p:spPr>
          <a:xfrm>
            <a:off x="6103050" y="4432800"/>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Módulo GSM GPRS SIM80L. Fonte: Robocore</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Redes Móveis</a:t>
            </a:r>
            <a:endParaRPr/>
          </a:p>
        </p:txBody>
      </p:sp>
      <p:sp>
        <p:nvSpPr>
          <p:cNvPr id="980" name="Google Shape;980;p11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81" name="Google Shape;981;p11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82" name="Google Shape;982;p119"/>
          <p:cNvSpPr txBox="1"/>
          <p:nvPr>
            <p:ph idx="1" type="body"/>
          </p:nvPr>
        </p:nvSpPr>
        <p:spPr>
          <a:xfrm>
            <a:off x="822175" y="1152475"/>
            <a:ext cx="4471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Módulo Simcom a7670e</a:t>
            </a:r>
            <a:endParaRPr/>
          </a:p>
          <a:p>
            <a:pPr indent="-317500" lvl="1" marL="914400" rtl="0" algn="l">
              <a:spcBef>
                <a:spcPts val="0"/>
              </a:spcBef>
              <a:spcAft>
                <a:spcPts val="0"/>
              </a:spcAft>
              <a:buSzPts val="1400"/>
              <a:buChar char="○"/>
            </a:pPr>
            <a:r>
              <a:rPr lang="pt-BR"/>
              <a:t>Aplicação 4G (LTE)</a:t>
            </a:r>
            <a:endParaRPr/>
          </a:p>
          <a:p>
            <a:pPr indent="-317500" lvl="1" marL="914400" rtl="0" algn="l">
              <a:spcBef>
                <a:spcPts val="0"/>
              </a:spcBef>
              <a:spcAft>
                <a:spcPts val="0"/>
              </a:spcAft>
              <a:buSzPts val="1400"/>
              <a:buChar char="○"/>
            </a:pPr>
            <a:r>
              <a:rPr lang="pt-BR"/>
              <a:t>Porta Serial ttl</a:t>
            </a:r>
            <a:endParaRPr b="1" sz="1200">
              <a:solidFill>
                <a:schemeClr val="dk1"/>
              </a:solidFill>
            </a:endParaRPr>
          </a:p>
        </p:txBody>
      </p:sp>
      <p:sp>
        <p:nvSpPr>
          <p:cNvPr id="983" name="Google Shape;983;p119"/>
          <p:cNvSpPr txBox="1"/>
          <p:nvPr/>
        </p:nvSpPr>
        <p:spPr>
          <a:xfrm>
            <a:off x="6515950" y="4432800"/>
            <a:ext cx="2458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t>Módulo Simcom a7670e.</a:t>
            </a:r>
            <a:r>
              <a:rPr lang="pt-BR" sz="1000">
                <a:solidFill>
                  <a:schemeClr val="dk1"/>
                </a:solidFill>
              </a:rPr>
              <a:t> Fonte: Google</a:t>
            </a:r>
            <a:endParaRPr sz="1000"/>
          </a:p>
        </p:txBody>
      </p:sp>
      <p:pic>
        <p:nvPicPr>
          <p:cNvPr id="984" name="Google Shape;984;p119"/>
          <p:cNvPicPr preferRelativeResize="0"/>
          <p:nvPr/>
        </p:nvPicPr>
        <p:blipFill>
          <a:blip r:embed="rId3">
            <a:alphaModFix/>
          </a:blip>
          <a:stretch>
            <a:fillRect/>
          </a:stretch>
        </p:blipFill>
        <p:spPr>
          <a:xfrm>
            <a:off x="5810375" y="1282475"/>
            <a:ext cx="3164367" cy="31102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0"/>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Sigfox</a:t>
            </a:r>
            <a:endParaRPr/>
          </a:p>
        </p:txBody>
      </p:sp>
      <p:sp>
        <p:nvSpPr>
          <p:cNvPr id="990" name="Google Shape;990;p12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2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996" name="Google Shape;996;p12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97" name="Google Shape;997;p12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998" name="Google Shape;998;p12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pt-BR"/>
              <a:t>I</a:t>
            </a:r>
            <a:r>
              <a:rPr lang="pt-BR"/>
              <a:t>novação notável no cenário das comunicações sem fio, especialmente no contexto da </a:t>
            </a:r>
            <a:r>
              <a:rPr b="1" lang="pt-BR"/>
              <a:t>Internet das Coisas (IoT)</a:t>
            </a:r>
            <a:r>
              <a:rPr lang="pt-BR"/>
              <a:t>. </a:t>
            </a:r>
            <a:endParaRPr/>
          </a:p>
          <a:p>
            <a:pPr indent="-342900" lvl="0" marL="457200" rtl="0" algn="l">
              <a:spcBef>
                <a:spcPts val="0"/>
              </a:spcBef>
              <a:spcAft>
                <a:spcPts val="0"/>
              </a:spcAft>
              <a:buSzPts val="1800"/>
              <a:buChar char="➢"/>
            </a:pPr>
            <a:r>
              <a:rPr lang="pt-BR"/>
              <a:t>Combinação de alcance global*, eficiência energética e protocolos avançados.</a:t>
            </a:r>
            <a:endParaRPr/>
          </a:p>
          <a:p>
            <a:pPr indent="-342900" lvl="0" marL="457200" rtl="0" algn="l">
              <a:spcBef>
                <a:spcPts val="0"/>
              </a:spcBef>
              <a:spcAft>
                <a:spcPts val="0"/>
              </a:spcAft>
              <a:buSzPts val="1800"/>
              <a:buChar char="➢"/>
            </a:pPr>
            <a:r>
              <a:rPr b="1" lang="pt-BR"/>
              <a:t>Rede LPWAN (Low Power Wide Area Network) </a:t>
            </a:r>
            <a:r>
              <a:rPr lang="pt-BR"/>
              <a:t>com alcance global, permitindo a conectividade de dispositivos IoT remotos em todo o mundo. </a:t>
            </a:r>
            <a:endParaRPr/>
          </a:p>
          <a:p>
            <a:pPr indent="-342900" lvl="0" marL="457200" rtl="0" algn="l">
              <a:spcBef>
                <a:spcPts val="0"/>
              </a:spcBef>
              <a:spcAft>
                <a:spcPts val="0"/>
              </a:spcAft>
              <a:buSzPts val="1800"/>
              <a:buChar char="➢"/>
            </a:pPr>
            <a:r>
              <a:rPr lang="pt-BR"/>
              <a:t>Sua eficiência energética é notável devido à utilização de uma </a:t>
            </a:r>
            <a:r>
              <a:rPr b="1" lang="pt-BR"/>
              <a:t>banda ISM livre de licenças</a:t>
            </a:r>
            <a:r>
              <a:rPr lang="pt-BR"/>
              <a:t>, operando com baixa taxa de bits (100-600 bps) e mensagens curtas (12 bytes). </a:t>
            </a:r>
            <a:endParaRPr/>
          </a:p>
          <a:p>
            <a:pPr indent="-317500" lvl="1" marL="914400" rtl="0" algn="l">
              <a:spcBef>
                <a:spcPts val="0"/>
              </a:spcBef>
              <a:spcAft>
                <a:spcPts val="0"/>
              </a:spcAft>
              <a:buSzPts val="1400"/>
              <a:buChar char="○"/>
            </a:pPr>
            <a:r>
              <a:rPr lang="pt-BR"/>
              <a:t>Essa abordagem otimizada resulta em um baixo consumo de energia, tornando-a uma escolha ideal para dispositivos alimentados por baterias.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2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04" name="Google Shape;1004;p12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05" name="Google Shape;1005;p12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06" name="Google Shape;1006;p12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alcance global* </a:t>
            </a:r>
            <a:endParaRPr/>
          </a:p>
          <a:p>
            <a:pPr indent="-317500" lvl="1" marL="914400" rtl="0" algn="l">
              <a:spcBef>
                <a:spcPts val="0"/>
              </a:spcBef>
              <a:spcAft>
                <a:spcPts val="0"/>
              </a:spcAft>
              <a:buSzPts val="1400"/>
              <a:buChar char="○"/>
            </a:pPr>
            <a:r>
              <a:rPr lang="pt-BR"/>
              <a:t>Essa tecnologia ainda está em expansão e não está presente em muitos lugares. </a:t>
            </a:r>
            <a:endParaRPr/>
          </a:p>
          <a:p>
            <a:pPr indent="-317500" lvl="1" marL="914400" rtl="0" algn="l">
              <a:spcBef>
                <a:spcPts val="0"/>
              </a:spcBef>
              <a:spcAft>
                <a:spcPts val="0"/>
              </a:spcAft>
              <a:buSzPts val="1400"/>
              <a:buChar char="○"/>
            </a:pPr>
            <a:r>
              <a:rPr lang="pt-BR"/>
              <a:t>Para se ter uma idéia, no site oficial da tecnologia (sigfox.com) podemos encontrar em que lugares do mundo a sigfox já pode ser utilizada.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2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12" name="Google Shape;1012;p12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13" name="Google Shape;1013;p12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14" name="Google Shape;1014;p12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alcance global* </a:t>
            </a:r>
            <a:endParaRPr/>
          </a:p>
          <a:p>
            <a:pPr indent="0" lvl="0" marL="0" rtl="0" algn="l">
              <a:spcBef>
                <a:spcPts val="1200"/>
              </a:spcBef>
              <a:spcAft>
                <a:spcPts val="1200"/>
              </a:spcAft>
              <a:buNone/>
            </a:pPr>
            <a:r>
              <a:t/>
            </a:r>
            <a:endParaRPr/>
          </a:p>
        </p:txBody>
      </p:sp>
      <p:pic>
        <p:nvPicPr>
          <p:cNvPr id="1015" name="Google Shape;1015;p123"/>
          <p:cNvPicPr preferRelativeResize="0"/>
          <p:nvPr/>
        </p:nvPicPr>
        <p:blipFill rotWithShape="1">
          <a:blip r:embed="rId3">
            <a:alphaModFix/>
          </a:blip>
          <a:srcRect b="0" l="0" r="0" t="1506"/>
          <a:stretch/>
        </p:blipFill>
        <p:spPr>
          <a:xfrm>
            <a:off x="3570075" y="738613"/>
            <a:ext cx="3733675" cy="366627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2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21" name="Google Shape;1021;p12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22" name="Google Shape;1022;p12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23" name="Google Shape;1023;p12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Assim como as redes móveis, também é necessário contratar um pacote de dados.</a:t>
            </a:r>
            <a:endParaRPr/>
          </a:p>
          <a:p>
            <a:pPr indent="-342900" lvl="0" marL="457200" rtl="0" algn="l">
              <a:spcBef>
                <a:spcPts val="0"/>
              </a:spcBef>
              <a:spcAft>
                <a:spcPts val="0"/>
              </a:spcAft>
              <a:buSzPts val="1800"/>
              <a:buChar char="➢"/>
            </a:pPr>
            <a:r>
              <a:rPr lang="pt-BR"/>
              <a:t>No Brasil, a operadora Sigfox é a empresa </a:t>
            </a:r>
            <a:r>
              <a:rPr i="1" lang="pt-BR"/>
              <a:t>WND</a:t>
            </a:r>
            <a:endParaRPr i="1"/>
          </a:p>
          <a:p>
            <a:pPr indent="-342900" lvl="0" marL="457200" rtl="0" algn="l">
              <a:spcBef>
                <a:spcPts val="0"/>
              </a:spcBef>
              <a:spcAft>
                <a:spcPts val="0"/>
              </a:spcAft>
              <a:buSzPts val="1800"/>
              <a:buChar char="➢"/>
            </a:pPr>
            <a:r>
              <a:rPr lang="pt-BR"/>
              <a:t>O protocolo é minimalista </a:t>
            </a:r>
            <a:endParaRPr/>
          </a:p>
          <a:p>
            <a:pPr indent="-317500" lvl="1" marL="914400" rtl="0" algn="l">
              <a:spcBef>
                <a:spcPts val="0"/>
              </a:spcBef>
              <a:spcAft>
                <a:spcPts val="0"/>
              </a:spcAft>
              <a:buSzPts val="1400"/>
              <a:buChar char="○"/>
            </a:pPr>
            <a:r>
              <a:rPr lang="pt-BR"/>
              <a:t>Projetado especificamente para dados em rajadas, proporcionando eficiência na transmissão de informações.</a:t>
            </a:r>
            <a:endParaRPr/>
          </a:p>
          <a:p>
            <a:pPr indent="-342900" lvl="0" marL="457200" rtl="0" algn="l">
              <a:spcBef>
                <a:spcPts val="0"/>
              </a:spcBef>
              <a:spcAft>
                <a:spcPts val="0"/>
              </a:spcAft>
              <a:buSzPts val="1800"/>
              <a:buChar char="➢"/>
            </a:pPr>
            <a:r>
              <a:rPr lang="pt-BR"/>
              <a:t>Compatibilidade com tecnologias estabelecidas, como Bluetooth, GPS, 2G/3G/4G e Wi-Fi, amplia a versatilidade da rede, permitindo a integração com uma variedade de dispositivos.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2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29" name="Google Shape;1029;p12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30" name="Google Shape;1030;p12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31" name="Google Shape;1031;p12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Arquitetura</a:t>
            </a:r>
            <a:endParaRPr b="1"/>
          </a:p>
        </p:txBody>
      </p:sp>
      <p:pic>
        <p:nvPicPr>
          <p:cNvPr id="1032" name="Google Shape;1032;p125"/>
          <p:cNvPicPr preferRelativeResize="0"/>
          <p:nvPr/>
        </p:nvPicPr>
        <p:blipFill>
          <a:blip r:embed="rId3">
            <a:alphaModFix/>
          </a:blip>
          <a:stretch>
            <a:fillRect/>
          </a:stretch>
        </p:blipFill>
        <p:spPr>
          <a:xfrm>
            <a:off x="3373050" y="1243000"/>
            <a:ext cx="5400675" cy="33432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2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38" name="Google Shape;1038;p12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39" name="Google Shape;1039;p12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40" name="Google Shape;1040;p12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b="1" lang="pt-BR"/>
              <a:t>Aplicações </a:t>
            </a:r>
            <a:endParaRPr b="1"/>
          </a:p>
          <a:p>
            <a:pPr indent="-310832" lvl="1" marL="914400" rtl="0" algn="l">
              <a:spcBef>
                <a:spcPts val="0"/>
              </a:spcBef>
              <a:spcAft>
                <a:spcPts val="0"/>
              </a:spcAft>
              <a:buSzPct val="100000"/>
              <a:buChar char="○"/>
            </a:pPr>
            <a:r>
              <a:rPr b="1" lang="pt-BR"/>
              <a:t>Monitoramento de Ativos</a:t>
            </a:r>
            <a:endParaRPr b="1"/>
          </a:p>
          <a:p>
            <a:pPr indent="-310832" lvl="2" marL="1371600" rtl="0" algn="l">
              <a:spcBef>
                <a:spcPts val="0"/>
              </a:spcBef>
              <a:spcAft>
                <a:spcPts val="0"/>
              </a:spcAft>
              <a:buSzPct val="100000"/>
              <a:buChar char="■"/>
            </a:pPr>
            <a:r>
              <a:rPr lang="pt-BR"/>
              <a:t>Utilizado para rastrear a localização e o status de ativos valiosos em logística e cadeia de suprimentos, como contêineres, veículos e equipamentos.</a:t>
            </a:r>
            <a:endParaRPr/>
          </a:p>
          <a:p>
            <a:pPr indent="-310832" lvl="1" marL="914400" rtl="0" algn="l">
              <a:spcBef>
                <a:spcPts val="0"/>
              </a:spcBef>
              <a:spcAft>
                <a:spcPts val="0"/>
              </a:spcAft>
              <a:buSzPct val="100000"/>
              <a:buChar char="○"/>
            </a:pPr>
            <a:r>
              <a:rPr b="1" lang="pt-BR"/>
              <a:t>Medição Inteligente</a:t>
            </a:r>
            <a:endParaRPr b="1"/>
          </a:p>
          <a:p>
            <a:pPr indent="-310832" lvl="2" marL="1371600" rtl="0" algn="l">
              <a:spcBef>
                <a:spcPts val="0"/>
              </a:spcBef>
              <a:spcAft>
                <a:spcPts val="0"/>
              </a:spcAft>
              <a:buSzPct val="100000"/>
              <a:buChar char="■"/>
            </a:pPr>
            <a:r>
              <a:rPr lang="pt-BR"/>
              <a:t>Aplicado em medidores de utilidades (água, eletricidade, gás) para monitoramento remoto do consumo, facilitando a leitura automatizada de medidores e a detecção de anomalias.</a:t>
            </a:r>
            <a:endParaRPr/>
          </a:p>
          <a:p>
            <a:pPr indent="-310832" lvl="1" marL="914400" rtl="0" algn="l">
              <a:spcBef>
                <a:spcPts val="0"/>
              </a:spcBef>
              <a:spcAft>
                <a:spcPts val="0"/>
              </a:spcAft>
              <a:buSzPct val="100000"/>
              <a:buChar char="○"/>
            </a:pPr>
            <a:r>
              <a:rPr b="1" lang="pt-BR"/>
              <a:t>Agricultura Inteligente</a:t>
            </a:r>
            <a:endParaRPr b="1"/>
          </a:p>
          <a:p>
            <a:pPr indent="-310832" lvl="2" marL="1371600" rtl="0" algn="l">
              <a:spcBef>
                <a:spcPts val="0"/>
              </a:spcBef>
              <a:spcAft>
                <a:spcPts val="0"/>
              </a:spcAft>
              <a:buSzPct val="100000"/>
              <a:buChar char="■"/>
            </a:pPr>
            <a:r>
              <a:rPr lang="pt-BR"/>
              <a:t>Empregado para monitorar condições agrícolas, como umidade do solo, temperatura e níveis de nutrientes, ajudando os agricultores a otimizar o uso de recursos.</a:t>
            </a:r>
            <a:endParaRPr/>
          </a:p>
          <a:p>
            <a:pPr indent="-310832" lvl="1" marL="914400" rtl="0" algn="l">
              <a:spcBef>
                <a:spcPts val="0"/>
              </a:spcBef>
              <a:spcAft>
                <a:spcPts val="0"/>
              </a:spcAft>
              <a:buSzPct val="100000"/>
              <a:buChar char="○"/>
            </a:pPr>
            <a:r>
              <a:rPr b="1" lang="pt-BR"/>
              <a:t>Monitoramento Ambiental</a:t>
            </a:r>
            <a:endParaRPr b="1"/>
          </a:p>
          <a:p>
            <a:pPr indent="-310832" lvl="2" marL="1371600" rtl="0" algn="l">
              <a:spcBef>
                <a:spcPts val="0"/>
              </a:spcBef>
              <a:spcAft>
                <a:spcPts val="0"/>
              </a:spcAft>
              <a:buSzPct val="100000"/>
              <a:buChar char="■"/>
            </a:pPr>
            <a:r>
              <a:rPr lang="pt-BR"/>
              <a:t>Empregado para rastrear condições ambientais, como qualidade do ar e níveis de poluição, contribuindo para iniciativas de cidades inteligentes.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22" name="Google Shape;122;p1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3" name="Google Shape;123;p19"/>
          <p:cNvSpPr txBox="1"/>
          <p:nvPr>
            <p:ph idx="1" type="body"/>
          </p:nvPr>
        </p:nvSpPr>
        <p:spPr>
          <a:xfrm>
            <a:off x="822175" y="1152475"/>
            <a:ext cx="6124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 em Anel</a:t>
            </a:r>
            <a:r>
              <a:rPr lang="pt-BR"/>
              <a:t>: Os dispositivos são conectados em um formato de anel fechado.</a:t>
            </a:r>
            <a:endParaRPr/>
          </a:p>
          <a:p>
            <a:pPr indent="-317500" lvl="1" marL="914400" rtl="0" algn="l">
              <a:spcBef>
                <a:spcPts val="0"/>
              </a:spcBef>
              <a:spcAft>
                <a:spcPts val="0"/>
              </a:spcAft>
              <a:buSzPts val="1400"/>
              <a:buChar char="○"/>
            </a:pPr>
            <a:r>
              <a:rPr b="1" lang="pt-BR"/>
              <a:t>Vantagens</a:t>
            </a:r>
            <a:endParaRPr b="1"/>
          </a:p>
          <a:p>
            <a:pPr indent="-317500" lvl="2" marL="1371600" rtl="0" algn="l">
              <a:spcBef>
                <a:spcPts val="0"/>
              </a:spcBef>
              <a:spcAft>
                <a:spcPts val="0"/>
              </a:spcAft>
              <a:buSzPts val="1400"/>
              <a:buChar char="■"/>
            </a:pPr>
            <a:r>
              <a:rPr lang="pt-BR"/>
              <a:t>Custo-benefício</a:t>
            </a:r>
            <a:endParaRPr/>
          </a:p>
          <a:p>
            <a:pPr indent="-317500" lvl="2" marL="1371600" rtl="0" algn="l">
              <a:spcBef>
                <a:spcPts val="0"/>
              </a:spcBef>
              <a:spcAft>
                <a:spcPts val="0"/>
              </a:spcAft>
              <a:buSzPts val="1400"/>
              <a:buChar char="■"/>
            </a:pPr>
            <a:r>
              <a:rPr lang="pt-BR"/>
              <a:t>Barato para instalar</a:t>
            </a:r>
            <a:endParaRPr/>
          </a:p>
          <a:p>
            <a:pPr indent="-317500" lvl="2" marL="1371600" rtl="0" algn="l">
              <a:spcBef>
                <a:spcPts val="0"/>
              </a:spcBef>
              <a:spcAft>
                <a:spcPts val="0"/>
              </a:spcAft>
              <a:buSzPts val="1400"/>
              <a:buChar char="■"/>
            </a:pPr>
            <a:r>
              <a:rPr lang="pt-BR"/>
              <a:t>Fácil de identificar problemas de desempenho</a:t>
            </a:r>
            <a:endParaRPr/>
          </a:p>
          <a:p>
            <a:pPr indent="-317500" lvl="1" marL="914400" rtl="0" algn="l">
              <a:spcBef>
                <a:spcPts val="0"/>
              </a:spcBef>
              <a:spcAft>
                <a:spcPts val="0"/>
              </a:spcAft>
              <a:buSzPts val="1400"/>
              <a:buChar char="○"/>
            </a:pPr>
            <a:r>
              <a:rPr b="1" lang="pt-BR"/>
              <a:t>Desvantagens</a:t>
            </a:r>
            <a:endParaRPr b="1"/>
          </a:p>
          <a:p>
            <a:pPr indent="-317500" lvl="2" marL="1371600" rtl="0" algn="l">
              <a:spcBef>
                <a:spcPts val="0"/>
              </a:spcBef>
              <a:spcAft>
                <a:spcPts val="0"/>
              </a:spcAft>
              <a:buSzPts val="1400"/>
              <a:buChar char="■"/>
            </a:pPr>
            <a:r>
              <a:rPr lang="pt-BR"/>
              <a:t>Se um nó cair, ele pode derrubar vários nós com ele</a:t>
            </a:r>
            <a:endParaRPr/>
          </a:p>
          <a:p>
            <a:pPr indent="-317500" lvl="2" marL="1371600" rtl="0" algn="l">
              <a:spcBef>
                <a:spcPts val="0"/>
              </a:spcBef>
              <a:spcAft>
                <a:spcPts val="0"/>
              </a:spcAft>
              <a:buSzPts val="1400"/>
              <a:buChar char="■"/>
            </a:pPr>
            <a:r>
              <a:rPr lang="pt-BR"/>
              <a:t>Todos os dispositivos compartilham largura de banda, o que pode limitar a taxa de transferência</a:t>
            </a:r>
            <a:endParaRPr/>
          </a:p>
          <a:p>
            <a:pPr indent="-317500" lvl="2" marL="1371600" rtl="0" algn="l">
              <a:spcBef>
                <a:spcPts val="0"/>
              </a:spcBef>
              <a:spcAft>
                <a:spcPts val="0"/>
              </a:spcAft>
              <a:buSzPts val="1400"/>
              <a:buChar char="■"/>
            </a:pPr>
            <a:r>
              <a:rPr lang="pt-BR"/>
              <a:t>Adicionar ou remover nós significa tempo de inatividade para toda a rede</a:t>
            </a:r>
            <a:endParaRPr b="1"/>
          </a:p>
        </p:txBody>
      </p:sp>
      <p:sp>
        <p:nvSpPr>
          <p:cNvPr id="124" name="Google Shape;124;p1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25" name="Google Shape;125;p19"/>
          <p:cNvPicPr preferRelativeResize="0"/>
          <p:nvPr/>
        </p:nvPicPr>
        <p:blipFill>
          <a:blip r:embed="rId3">
            <a:alphaModFix/>
          </a:blip>
          <a:stretch>
            <a:fillRect/>
          </a:stretch>
        </p:blipFill>
        <p:spPr>
          <a:xfrm>
            <a:off x="6769575" y="2571750"/>
            <a:ext cx="2250325" cy="2087800"/>
          </a:xfrm>
          <a:prstGeom prst="rect">
            <a:avLst/>
          </a:prstGeom>
          <a:noFill/>
          <a:ln>
            <a:noFill/>
          </a:ln>
        </p:spPr>
      </p:pic>
      <p:sp>
        <p:nvSpPr>
          <p:cNvPr id="126" name="Google Shape;126;p19"/>
          <p:cNvSpPr txBox="1"/>
          <p:nvPr/>
        </p:nvSpPr>
        <p:spPr>
          <a:xfrm>
            <a:off x="822175" y="4309800"/>
            <a:ext cx="543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Roboto"/>
                <a:ea typeface="Roboto"/>
                <a:cs typeface="Roboto"/>
                <a:sym typeface="Roboto"/>
              </a:rPr>
              <a:t>Topologias de Rede. Disponível em: &lt;https://www.internationalit.com/post/topologia-de-rede-conhe%C3%A7a-os-principais-tipos&gt;</a:t>
            </a:r>
            <a:endParaRPr sz="1200">
              <a:solidFill>
                <a:srgbClr val="233F63"/>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2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46" name="Google Shape;1046;p12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47" name="Google Shape;1047;p12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48" name="Google Shape;1048;p127"/>
          <p:cNvSpPr txBox="1"/>
          <p:nvPr>
            <p:ph idx="1" type="body"/>
          </p:nvPr>
        </p:nvSpPr>
        <p:spPr>
          <a:xfrm>
            <a:off x="822175" y="1152475"/>
            <a:ext cx="5421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Na prática</a:t>
            </a:r>
            <a:endParaRPr b="1"/>
          </a:p>
          <a:p>
            <a:pPr indent="-317500" lvl="1" marL="914400" rtl="0" algn="l">
              <a:spcBef>
                <a:spcPts val="0"/>
              </a:spcBef>
              <a:spcAft>
                <a:spcPts val="0"/>
              </a:spcAft>
              <a:buSzPts val="1400"/>
              <a:buChar char="○"/>
            </a:pPr>
            <a:r>
              <a:rPr lang="pt-BR"/>
              <a:t>Shield Sigfox para Arduino XKIT1-2</a:t>
            </a:r>
            <a:endParaRPr/>
          </a:p>
          <a:p>
            <a:pPr indent="-317500" lvl="1" marL="914400" rtl="0" algn="l">
              <a:spcBef>
                <a:spcPts val="0"/>
              </a:spcBef>
              <a:spcAft>
                <a:spcPts val="0"/>
              </a:spcAft>
              <a:buSzPts val="1400"/>
              <a:buChar char="○"/>
            </a:pPr>
            <a:r>
              <a:rPr b="1" lang="pt-BR"/>
              <a:t>Sigfox Wisol WSSFM10R2AT </a:t>
            </a:r>
            <a:endParaRPr b="1"/>
          </a:p>
          <a:p>
            <a:pPr indent="-317500" lvl="2" marL="1371600" rtl="0" algn="l">
              <a:spcBef>
                <a:spcPts val="0"/>
              </a:spcBef>
              <a:spcAft>
                <a:spcPts val="0"/>
              </a:spcAft>
              <a:buSzPts val="1400"/>
              <a:buChar char="■"/>
            </a:pPr>
            <a:r>
              <a:rPr lang="pt-BR"/>
              <a:t>Suportando as redes Sigfox RCZ2 (USA, México Brasil);</a:t>
            </a:r>
            <a:endParaRPr/>
          </a:p>
          <a:p>
            <a:pPr indent="-317500" lvl="1" marL="914400" rtl="0" algn="l">
              <a:spcBef>
                <a:spcPts val="0"/>
              </a:spcBef>
              <a:spcAft>
                <a:spcPts val="0"/>
              </a:spcAft>
              <a:buSzPts val="1400"/>
              <a:buChar char="○"/>
            </a:pPr>
            <a:r>
              <a:rPr lang="pt-BR"/>
              <a:t>O shield tem vários sensores: temperatura, pressão, luminosidade, magnético (reed switch) e acelerômetro de 3 eixos. Possui ainda push-botton, led vermelho e azul.</a:t>
            </a:r>
            <a:endParaRPr/>
          </a:p>
          <a:p>
            <a:pPr indent="-317500" lvl="1" marL="914400" rtl="0" algn="l">
              <a:spcBef>
                <a:spcPts val="0"/>
              </a:spcBef>
              <a:spcAft>
                <a:spcPts val="0"/>
              </a:spcAft>
              <a:buSzPts val="1400"/>
              <a:buChar char="○"/>
            </a:pPr>
            <a:r>
              <a:rPr lang="pt-BR"/>
              <a:t>Um ano de conectividade Sigfox incluso</a:t>
            </a:r>
            <a:endParaRPr/>
          </a:p>
          <a:p>
            <a:pPr indent="-317500" lvl="2" marL="1371600" rtl="0" algn="l">
              <a:spcBef>
                <a:spcPts val="0"/>
              </a:spcBef>
              <a:spcAft>
                <a:spcPts val="0"/>
              </a:spcAft>
              <a:buSzPts val="1400"/>
              <a:buChar char="■"/>
            </a:pPr>
            <a:r>
              <a:rPr b="1" lang="pt-BR"/>
              <a:t>Pacote Sigfox Platinum</a:t>
            </a:r>
            <a:r>
              <a:rPr lang="pt-BR"/>
              <a:t> - 140 mensagens upload / 4 download</a:t>
            </a:r>
            <a:endParaRPr/>
          </a:p>
        </p:txBody>
      </p:sp>
      <p:pic>
        <p:nvPicPr>
          <p:cNvPr id="1049" name="Google Shape;1049;p127"/>
          <p:cNvPicPr preferRelativeResize="0"/>
          <p:nvPr/>
        </p:nvPicPr>
        <p:blipFill>
          <a:blip r:embed="rId3">
            <a:alphaModFix/>
          </a:blip>
          <a:stretch>
            <a:fillRect/>
          </a:stretch>
        </p:blipFill>
        <p:spPr>
          <a:xfrm>
            <a:off x="6629038" y="2644825"/>
            <a:ext cx="2409825" cy="1924050"/>
          </a:xfrm>
          <a:prstGeom prst="rect">
            <a:avLst/>
          </a:prstGeom>
          <a:noFill/>
          <a:ln>
            <a:noFill/>
          </a:ln>
        </p:spPr>
      </p:pic>
      <p:sp>
        <p:nvSpPr>
          <p:cNvPr id="1050" name="Google Shape;1050;p127"/>
          <p:cNvSpPr txBox="1"/>
          <p:nvPr/>
        </p:nvSpPr>
        <p:spPr>
          <a:xfrm>
            <a:off x="6144000" y="4472850"/>
            <a:ext cx="3000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pt-BR" sz="1000">
                <a:solidFill>
                  <a:schemeClr val="dk1"/>
                </a:solidFill>
              </a:rPr>
              <a:t>Shield XKIT1-2</a:t>
            </a:r>
            <a:r>
              <a:rPr lang="pt-BR" sz="1000">
                <a:solidFill>
                  <a:schemeClr val="dk1"/>
                </a:solidFill>
              </a:rPr>
              <a:t>. Fonte: Smartcore</a:t>
            </a:r>
            <a:endParaRPr sz="1000">
              <a:solidFill>
                <a:schemeClr val="dk1"/>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Sigfox</a:t>
            </a:r>
            <a:endParaRPr/>
          </a:p>
        </p:txBody>
      </p:sp>
      <p:sp>
        <p:nvSpPr>
          <p:cNvPr id="1056" name="Google Shape;1056;p12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57" name="Google Shape;1057;p12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descr="Discover the Network Operating Center and what makes our 0G network unique" id="1058" name="Google Shape;1058;p128" title="Sigfox, the 0G network">
            <a:hlinkClick r:id="rId3"/>
          </p:cNvPr>
          <p:cNvPicPr preferRelativeResize="0"/>
          <p:nvPr/>
        </p:nvPicPr>
        <p:blipFill>
          <a:blip r:embed="rId4">
            <a:alphaModFix/>
          </a:blip>
          <a:stretch>
            <a:fillRect/>
          </a:stretch>
        </p:blipFill>
        <p:spPr>
          <a:xfrm>
            <a:off x="2011350" y="1106800"/>
            <a:ext cx="6148525" cy="34585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29"/>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NFC</a:t>
            </a:r>
            <a:endParaRPr/>
          </a:p>
        </p:txBody>
      </p:sp>
      <p:sp>
        <p:nvSpPr>
          <p:cNvPr id="1064" name="Google Shape;1064;p12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3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070" name="Google Shape;1070;p13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71" name="Google Shape;1071;p13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72" name="Google Shape;1072;p13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Near Field Communication </a:t>
            </a:r>
            <a:endParaRPr b="1"/>
          </a:p>
          <a:p>
            <a:pPr indent="-342900" lvl="0" marL="457200" rtl="0" algn="l">
              <a:spcBef>
                <a:spcPts val="0"/>
              </a:spcBef>
              <a:spcAft>
                <a:spcPts val="0"/>
              </a:spcAft>
              <a:buSzPts val="1800"/>
              <a:buChar char="➢"/>
            </a:pPr>
            <a:r>
              <a:rPr lang="pt-BR"/>
              <a:t>Padrão de comunicação sem fio de curtíssimo alcance, desenvolvido para facilitar a comunicação simples e intuitiva entre dois equipamentos eletrônicos. </a:t>
            </a:r>
            <a:endParaRPr/>
          </a:p>
          <a:p>
            <a:pPr indent="-342900" lvl="0" marL="457200" rtl="0" algn="l">
              <a:spcBef>
                <a:spcPts val="0"/>
              </a:spcBef>
              <a:spcAft>
                <a:spcPts val="0"/>
              </a:spcAft>
              <a:buSzPts val="1800"/>
              <a:buChar char="➢"/>
            </a:pPr>
            <a:r>
              <a:rPr lang="pt-BR"/>
              <a:t>Tecnologia relativamente nova que foi desenvolvida no início dos anos 2000, visando eliminar a necessidade de cabos ou contato físico entre dispositivos.</a:t>
            </a:r>
            <a:endParaRPr/>
          </a:p>
          <a:p>
            <a:pPr indent="-342900" lvl="0" marL="457200" rtl="0" algn="l">
              <a:spcBef>
                <a:spcPts val="0"/>
              </a:spcBef>
              <a:spcAft>
                <a:spcPts val="0"/>
              </a:spcAft>
              <a:buSzPts val="1800"/>
              <a:buChar char="➢"/>
            </a:pPr>
            <a:r>
              <a:rPr lang="pt-BR"/>
              <a:t>Funciona por meio da tecnologia RFID (Radio Frequency Identification),</a:t>
            </a:r>
            <a:endParaRPr/>
          </a:p>
          <a:p>
            <a:pPr indent="-317500" lvl="1" marL="914400" rtl="0" algn="l">
              <a:spcBef>
                <a:spcPts val="0"/>
              </a:spcBef>
              <a:spcAft>
                <a:spcPts val="0"/>
              </a:spcAft>
              <a:buSzPts val="1400"/>
              <a:buChar char="○"/>
            </a:pPr>
            <a:r>
              <a:rPr lang="pt-BR"/>
              <a:t>Permite a comunicação entre dois dispositivos por meio de ondas de rádio</a:t>
            </a:r>
            <a:endParaRPr/>
          </a:p>
          <a:p>
            <a:pPr indent="-317500" lvl="1" marL="914400" rtl="0" algn="l">
              <a:spcBef>
                <a:spcPts val="0"/>
              </a:spcBef>
              <a:spcAft>
                <a:spcPts val="0"/>
              </a:spcAft>
              <a:buSzPts val="1400"/>
              <a:buChar char="○"/>
            </a:pPr>
            <a:r>
              <a:rPr lang="pt-BR"/>
              <a:t>Distância de comunicação de até 4 centímetros.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078" name="Google Shape;1078;p13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79" name="Google Shape;1079;p13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80" name="Google Shape;1080;p13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u="sng"/>
              <a:t>Etapas de Funcionamento</a:t>
            </a:r>
            <a:endParaRPr u="sng"/>
          </a:p>
          <a:p>
            <a:pPr indent="-317500" lvl="1" marL="914400" rtl="0" algn="l">
              <a:spcBef>
                <a:spcPts val="0"/>
              </a:spcBef>
              <a:spcAft>
                <a:spcPts val="0"/>
              </a:spcAft>
              <a:buSzPts val="1400"/>
              <a:buChar char="○"/>
            </a:pPr>
            <a:r>
              <a:rPr b="1" lang="pt-BR"/>
              <a:t>Aproximação</a:t>
            </a:r>
            <a:endParaRPr b="1"/>
          </a:p>
          <a:p>
            <a:pPr indent="-317500" lvl="2" marL="1371600" rtl="0" algn="l">
              <a:spcBef>
                <a:spcPts val="0"/>
              </a:spcBef>
              <a:spcAft>
                <a:spcPts val="0"/>
              </a:spcAft>
              <a:buSzPts val="1400"/>
              <a:buChar char="■"/>
            </a:pPr>
            <a:r>
              <a:rPr lang="pt-BR"/>
              <a:t>Dois dispositivos equipados com NFC precisam estar </a:t>
            </a:r>
            <a:r>
              <a:rPr b="1" lang="pt-BR"/>
              <a:t>próximos</a:t>
            </a:r>
            <a:r>
              <a:rPr lang="pt-BR"/>
              <a:t> um do outro, a uma distância de até 4 centímetros. </a:t>
            </a:r>
            <a:endParaRPr/>
          </a:p>
          <a:p>
            <a:pPr indent="-317500" lvl="2" marL="1371600" rtl="0" algn="l">
              <a:spcBef>
                <a:spcPts val="0"/>
              </a:spcBef>
              <a:spcAft>
                <a:spcPts val="0"/>
              </a:spcAft>
              <a:buSzPts val="1400"/>
              <a:buChar char="■"/>
            </a:pPr>
            <a:r>
              <a:rPr lang="pt-BR"/>
              <a:t>Neste momento, inicia-se a comunicação por meio da tecnologia </a:t>
            </a:r>
            <a:r>
              <a:rPr b="1" lang="pt-BR"/>
              <a:t>RFID (Radio Frequency Identification). </a:t>
            </a:r>
            <a:endParaRPr b="1"/>
          </a:p>
          <a:p>
            <a:pPr indent="-317500" lvl="3" marL="1828800" rtl="0" algn="l">
              <a:spcBef>
                <a:spcPts val="0"/>
              </a:spcBef>
              <a:spcAft>
                <a:spcPts val="0"/>
              </a:spcAft>
              <a:buSzPts val="1400"/>
              <a:buChar char="●"/>
            </a:pPr>
            <a:r>
              <a:rPr lang="pt-BR"/>
              <a:t>Os dispositivos possuem um chip RFID que gera ondas de rádio, e suas antenas são capazes de receber essas ondas de outros dispositivos.</a:t>
            </a:r>
            <a:endParaRPr/>
          </a:p>
          <a:p>
            <a:pPr indent="-317500" lvl="1" marL="914400" rtl="0" algn="l">
              <a:spcBef>
                <a:spcPts val="0"/>
              </a:spcBef>
              <a:spcAft>
                <a:spcPts val="0"/>
              </a:spcAft>
              <a:buSzPts val="1400"/>
              <a:buChar char="○"/>
            </a:pPr>
            <a:r>
              <a:rPr lang="pt-BR"/>
              <a:t>Autenticação</a:t>
            </a:r>
            <a:endParaRPr/>
          </a:p>
          <a:p>
            <a:pPr indent="-317500" lvl="1" marL="914400" rtl="0" algn="l">
              <a:spcBef>
                <a:spcPts val="0"/>
              </a:spcBef>
              <a:spcAft>
                <a:spcPts val="0"/>
              </a:spcAft>
              <a:buSzPts val="1400"/>
              <a:buChar char="○"/>
            </a:pPr>
            <a:r>
              <a:rPr lang="pt-BR"/>
              <a:t>Comunicação</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3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086" name="Google Shape;1086;p13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87" name="Google Shape;1087;p13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88" name="Google Shape;1088;p13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u="sng"/>
              <a:t>Etapas de Funcionamento</a:t>
            </a:r>
            <a:endParaRPr u="sng"/>
          </a:p>
          <a:p>
            <a:pPr indent="-317500" lvl="1" marL="914400" rtl="0" algn="l">
              <a:spcBef>
                <a:spcPts val="0"/>
              </a:spcBef>
              <a:spcAft>
                <a:spcPts val="0"/>
              </a:spcAft>
              <a:buSzPts val="1400"/>
              <a:buChar char="○"/>
            </a:pPr>
            <a:r>
              <a:rPr lang="pt-BR"/>
              <a:t>Aproximação</a:t>
            </a:r>
            <a:endParaRPr/>
          </a:p>
          <a:p>
            <a:pPr indent="-317500" lvl="1" marL="914400" rtl="0" algn="l">
              <a:spcBef>
                <a:spcPts val="0"/>
              </a:spcBef>
              <a:spcAft>
                <a:spcPts val="0"/>
              </a:spcAft>
              <a:buSzPts val="1400"/>
              <a:buChar char="○"/>
            </a:pPr>
            <a:r>
              <a:rPr b="1" lang="pt-BR"/>
              <a:t>Autenticação</a:t>
            </a:r>
            <a:endParaRPr b="1"/>
          </a:p>
          <a:p>
            <a:pPr indent="-317500" lvl="2" marL="1371600" rtl="0" algn="l">
              <a:spcBef>
                <a:spcPts val="0"/>
              </a:spcBef>
              <a:spcAft>
                <a:spcPts val="0"/>
              </a:spcAft>
              <a:buSzPts val="1400"/>
              <a:buChar char="■"/>
            </a:pPr>
            <a:r>
              <a:rPr lang="pt-BR"/>
              <a:t>Os dispositivos iniciam a troca de sinais de rádio para se identificarem e estabelecerem uma conexão segura. </a:t>
            </a:r>
            <a:endParaRPr/>
          </a:p>
          <a:p>
            <a:pPr indent="-317500" lvl="2" marL="1371600" rtl="0" algn="l">
              <a:spcBef>
                <a:spcPts val="0"/>
              </a:spcBef>
              <a:spcAft>
                <a:spcPts val="0"/>
              </a:spcAft>
              <a:buSzPts val="1400"/>
              <a:buChar char="■"/>
            </a:pPr>
            <a:r>
              <a:rPr lang="pt-BR"/>
              <a:t>Em seguida, ocorre a etapa de autenticação, onde os dispositivos verificam suas identidades mutuamente. </a:t>
            </a:r>
            <a:endParaRPr/>
          </a:p>
          <a:p>
            <a:pPr indent="-317500" lvl="3" marL="1828800" rtl="0" algn="l">
              <a:spcBef>
                <a:spcPts val="0"/>
              </a:spcBef>
              <a:spcAft>
                <a:spcPts val="0"/>
              </a:spcAft>
              <a:buSzPts val="1400"/>
              <a:buChar char="●"/>
            </a:pPr>
            <a:r>
              <a:rPr lang="pt-BR"/>
              <a:t>Essa verificação é realizada por meio de </a:t>
            </a:r>
            <a:r>
              <a:rPr b="1" lang="pt-BR"/>
              <a:t>criptografia</a:t>
            </a:r>
            <a:endParaRPr/>
          </a:p>
          <a:p>
            <a:pPr indent="-317500" lvl="1" marL="914400" rtl="0" algn="l">
              <a:spcBef>
                <a:spcPts val="0"/>
              </a:spcBef>
              <a:spcAft>
                <a:spcPts val="0"/>
              </a:spcAft>
              <a:buSzPts val="1400"/>
              <a:buChar char="○"/>
            </a:pPr>
            <a:r>
              <a:rPr lang="pt-BR"/>
              <a:t>Comunicação</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3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094" name="Google Shape;1094;p13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095" name="Google Shape;1095;p13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096" name="Google Shape;1096;p13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u="sng"/>
              <a:t>Etapas de Funcionamento</a:t>
            </a:r>
            <a:endParaRPr u="sng"/>
          </a:p>
          <a:p>
            <a:pPr indent="-317500" lvl="1" marL="914400" rtl="0" algn="l">
              <a:spcBef>
                <a:spcPts val="0"/>
              </a:spcBef>
              <a:spcAft>
                <a:spcPts val="0"/>
              </a:spcAft>
              <a:buSzPts val="1400"/>
              <a:buChar char="○"/>
            </a:pPr>
            <a:r>
              <a:rPr lang="pt-BR"/>
              <a:t>Aproximação</a:t>
            </a:r>
            <a:endParaRPr/>
          </a:p>
          <a:p>
            <a:pPr indent="-317500" lvl="1" marL="914400" rtl="0" algn="l">
              <a:spcBef>
                <a:spcPts val="0"/>
              </a:spcBef>
              <a:spcAft>
                <a:spcPts val="0"/>
              </a:spcAft>
              <a:buSzPts val="1400"/>
              <a:buChar char="○"/>
            </a:pPr>
            <a:r>
              <a:rPr lang="pt-BR"/>
              <a:t>Autenticação</a:t>
            </a:r>
            <a:endParaRPr/>
          </a:p>
          <a:p>
            <a:pPr indent="-317500" lvl="1" marL="914400" rtl="0" algn="l">
              <a:spcBef>
                <a:spcPts val="0"/>
              </a:spcBef>
              <a:spcAft>
                <a:spcPts val="0"/>
              </a:spcAft>
              <a:buSzPts val="1400"/>
              <a:buChar char="○"/>
            </a:pPr>
            <a:r>
              <a:rPr b="1" lang="pt-BR"/>
              <a:t>Comunicação</a:t>
            </a:r>
            <a:endParaRPr b="1"/>
          </a:p>
          <a:p>
            <a:pPr indent="-317500" lvl="2" marL="1371600" rtl="0" algn="l">
              <a:spcBef>
                <a:spcPts val="0"/>
              </a:spcBef>
              <a:spcAft>
                <a:spcPts val="0"/>
              </a:spcAft>
              <a:buSzPts val="1400"/>
              <a:buChar char="■"/>
            </a:pPr>
            <a:r>
              <a:rPr lang="pt-BR"/>
              <a:t>Uma vez estabelecida a conexão segura e autenticada, os dispositivos podem trocar dados. </a:t>
            </a:r>
            <a:endParaRPr/>
          </a:p>
          <a:p>
            <a:pPr indent="-317500" lvl="2" marL="1371600" rtl="0" algn="l">
              <a:spcBef>
                <a:spcPts val="0"/>
              </a:spcBef>
              <a:spcAft>
                <a:spcPts val="0"/>
              </a:spcAft>
              <a:buSzPts val="1400"/>
              <a:buChar char="■"/>
            </a:pPr>
            <a:r>
              <a:rPr lang="pt-BR"/>
              <a:t>Esses dados podem ser de diversos tipos, como texto, números ou imagens. </a:t>
            </a:r>
            <a:endParaRPr/>
          </a:p>
          <a:p>
            <a:pPr indent="-317500" lvl="2" marL="1371600" rtl="0" algn="l">
              <a:spcBef>
                <a:spcPts val="0"/>
              </a:spcBef>
              <a:spcAft>
                <a:spcPts val="0"/>
              </a:spcAft>
              <a:buSzPts val="1400"/>
              <a:buChar char="■"/>
            </a:pPr>
            <a:r>
              <a:rPr lang="pt-BR"/>
              <a:t>A comunicação efetiva entre os dispositivos é possibilitada pelo sucesso das etapas anteriores.</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02" name="Google Shape;1102;p13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03" name="Google Shape;1103;p13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04" name="Google Shape;1104;p13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Características</a:t>
            </a:r>
            <a:endParaRPr b="1"/>
          </a:p>
          <a:p>
            <a:pPr indent="-317500" lvl="1" marL="914400" rtl="0" algn="l">
              <a:spcBef>
                <a:spcPts val="0"/>
              </a:spcBef>
              <a:spcAft>
                <a:spcPts val="0"/>
              </a:spcAft>
              <a:buSzPts val="1400"/>
              <a:buChar char="○"/>
            </a:pPr>
            <a:r>
              <a:rPr lang="pt-BR"/>
              <a:t>Os dispositivos dessa tecnologia podem ser:</a:t>
            </a:r>
            <a:endParaRPr/>
          </a:p>
          <a:p>
            <a:pPr indent="-317500" lvl="2" marL="1371600" rtl="0" algn="l">
              <a:spcBef>
                <a:spcPts val="0"/>
              </a:spcBef>
              <a:spcAft>
                <a:spcPts val="0"/>
              </a:spcAft>
              <a:buSzPts val="1400"/>
              <a:buChar char="■"/>
            </a:pPr>
            <a:r>
              <a:rPr lang="pt-BR"/>
              <a:t>Ativos</a:t>
            </a:r>
            <a:endParaRPr/>
          </a:p>
          <a:p>
            <a:pPr indent="-317500" lvl="2" marL="1371600" rtl="0" algn="l">
              <a:spcBef>
                <a:spcPts val="0"/>
              </a:spcBef>
              <a:spcAft>
                <a:spcPts val="0"/>
              </a:spcAft>
              <a:buSzPts val="1400"/>
              <a:buChar char="■"/>
            </a:pPr>
            <a:r>
              <a:rPr lang="pt-BR"/>
              <a:t>Passivos</a:t>
            </a:r>
            <a:endParaRPr/>
          </a:p>
          <a:p>
            <a:pPr indent="-317500" lvl="2" marL="1371600" rtl="0" algn="l">
              <a:spcBef>
                <a:spcPts val="0"/>
              </a:spcBef>
              <a:spcAft>
                <a:spcPts val="0"/>
              </a:spcAft>
              <a:buSzPts val="1400"/>
              <a:buChar char="■"/>
            </a:pPr>
            <a:r>
              <a:rPr lang="pt-BR"/>
              <a:t>Ativos/Passivos</a:t>
            </a:r>
            <a:endParaRPr/>
          </a:p>
        </p:txBody>
      </p:sp>
      <p:pic>
        <p:nvPicPr>
          <p:cNvPr id="1105" name="Google Shape;1105;p134"/>
          <p:cNvPicPr preferRelativeResize="0"/>
          <p:nvPr/>
        </p:nvPicPr>
        <p:blipFill>
          <a:blip r:embed="rId3">
            <a:alphaModFix/>
          </a:blip>
          <a:stretch>
            <a:fillRect/>
          </a:stretch>
        </p:blipFill>
        <p:spPr>
          <a:xfrm>
            <a:off x="2621275" y="2645025"/>
            <a:ext cx="5400675" cy="1590675"/>
          </a:xfrm>
          <a:prstGeom prst="rect">
            <a:avLst/>
          </a:prstGeom>
          <a:noFill/>
          <a:ln>
            <a:noFill/>
          </a:ln>
        </p:spPr>
      </p:pic>
      <p:sp>
        <p:nvSpPr>
          <p:cNvPr id="1106" name="Google Shape;1106;p134"/>
          <p:cNvSpPr txBox="1"/>
          <p:nvPr/>
        </p:nvSpPr>
        <p:spPr>
          <a:xfrm>
            <a:off x="3283925" y="4178100"/>
            <a:ext cx="4621500" cy="49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1000"/>
              <a:t>Dispositivos NFC </a:t>
            </a:r>
            <a:endParaRPr sz="1000"/>
          </a:p>
          <a:p>
            <a:pPr indent="0" lvl="0" marL="0" rtl="0" algn="r">
              <a:spcBef>
                <a:spcPts val="0"/>
              </a:spcBef>
              <a:spcAft>
                <a:spcPts val="0"/>
              </a:spcAft>
              <a:buNone/>
            </a:pPr>
            <a:r>
              <a:rPr lang="pt-BR" sz="1000"/>
              <a:t>Fonte: https://embarcados.com.br/nfc-near-field-communication/</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12" name="Google Shape;1112;p13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13" name="Google Shape;1113;p13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14" name="Google Shape;1114;p13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pt-BR"/>
              <a:t>Características</a:t>
            </a:r>
            <a:endParaRPr b="1"/>
          </a:p>
          <a:p>
            <a:pPr indent="-310832" lvl="1" marL="914400" rtl="0" algn="l">
              <a:spcBef>
                <a:spcPts val="0"/>
              </a:spcBef>
              <a:spcAft>
                <a:spcPts val="0"/>
              </a:spcAft>
              <a:buSzPct val="100000"/>
              <a:buChar char="○"/>
            </a:pPr>
            <a:r>
              <a:rPr lang="pt-BR"/>
              <a:t>Os dispositivos dessa tecnologia podem ser:</a:t>
            </a:r>
            <a:endParaRPr/>
          </a:p>
          <a:p>
            <a:pPr indent="-310832" lvl="2" marL="1371600" rtl="0" algn="l">
              <a:spcBef>
                <a:spcPts val="0"/>
              </a:spcBef>
              <a:spcAft>
                <a:spcPts val="0"/>
              </a:spcAft>
              <a:buSzPct val="100000"/>
              <a:buChar char="■"/>
            </a:pPr>
            <a:r>
              <a:rPr b="1" lang="pt-BR"/>
              <a:t>Ativos</a:t>
            </a:r>
            <a:endParaRPr b="1"/>
          </a:p>
          <a:p>
            <a:pPr indent="-310832" lvl="3" marL="1828800" rtl="0" algn="l">
              <a:spcBef>
                <a:spcPts val="0"/>
              </a:spcBef>
              <a:spcAft>
                <a:spcPts val="0"/>
              </a:spcAft>
              <a:buSzPct val="100000"/>
              <a:buChar char="●"/>
            </a:pPr>
            <a:r>
              <a:rPr lang="pt-BR"/>
              <a:t>Possui a capacidade de iniciar a comunicação NFC. </a:t>
            </a:r>
            <a:endParaRPr/>
          </a:p>
          <a:p>
            <a:pPr indent="-310832" lvl="4" marL="2286000" rtl="0" algn="l">
              <a:spcBef>
                <a:spcPts val="0"/>
              </a:spcBef>
              <a:spcAft>
                <a:spcPts val="0"/>
              </a:spcAft>
              <a:buSzPct val="100000"/>
              <a:buChar char="○"/>
            </a:pPr>
            <a:r>
              <a:rPr lang="pt-BR"/>
              <a:t>Exemplos comuns: smartphones, tablets, maquininhas de cartão de crédito/débito ou outros dispositivos eletrônicos que têm a função NFC incorporada.</a:t>
            </a:r>
            <a:endParaRPr/>
          </a:p>
          <a:p>
            <a:pPr indent="-310832" lvl="3" marL="1828800" rtl="0" algn="l">
              <a:spcBef>
                <a:spcPts val="0"/>
              </a:spcBef>
              <a:spcAft>
                <a:spcPts val="0"/>
              </a:spcAft>
              <a:buSzPct val="100000"/>
              <a:buChar char="●"/>
            </a:pPr>
            <a:r>
              <a:rPr lang="pt-BR"/>
              <a:t>Enviam comandos, solicitam informações e iniciam a interação.</a:t>
            </a:r>
            <a:endParaRPr/>
          </a:p>
          <a:p>
            <a:pPr indent="-310832" lvl="3" marL="1828800" rtl="0" algn="l">
              <a:spcBef>
                <a:spcPts val="0"/>
              </a:spcBef>
              <a:spcAft>
                <a:spcPts val="0"/>
              </a:spcAft>
              <a:buSzPct val="100000"/>
              <a:buChar char="●"/>
            </a:pPr>
            <a:r>
              <a:rPr b="1" lang="pt-BR"/>
              <a:t>Responsável por energizar o dispositivo passivo</a:t>
            </a:r>
            <a:r>
              <a:rPr lang="pt-BR"/>
              <a:t> para que seja possível o envio, por meio de ondas de rádio, das informações gravadas na etiqueta NFC. </a:t>
            </a:r>
            <a:endParaRPr/>
          </a:p>
          <a:p>
            <a:pPr indent="-310832" lvl="3" marL="1828800" rtl="0" algn="l">
              <a:spcBef>
                <a:spcPts val="0"/>
              </a:spcBef>
              <a:spcAft>
                <a:spcPts val="0"/>
              </a:spcAft>
              <a:buSzPct val="100000"/>
              <a:buChar char="●"/>
            </a:pPr>
            <a:r>
              <a:rPr lang="pt-BR"/>
              <a:t>Em contextos específicos, como no modo ponto a ponto, ambos os dispositivos envolvidos podem ser ativos, trocando papéis de iniciador e responder durante a comunicação.</a:t>
            </a:r>
            <a:endParaRPr/>
          </a:p>
          <a:p>
            <a:pPr indent="-310832" lvl="2" marL="1371600" rtl="0" algn="l">
              <a:spcBef>
                <a:spcPts val="0"/>
              </a:spcBef>
              <a:spcAft>
                <a:spcPts val="0"/>
              </a:spcAft>
              <a:buSzPct val="100000"/>
              <a:buChar char="■"/>
            </a:pPr>
            <a:r>
              <a:rPr lang="pt-BR"/>
              <a:t>Passivos</a:t>
            </a:r>
            <a:endParaRPr/>
          </a:p>
          <a:p>
            <a:pPr indent="-310832" lvl="2" marL="1371600" rtl="0" algn="l">
              <a:spcBef>
                <a:spcPts val="0"/>
              </a:spcBef>
              <a:spcAft>
                <a:spcPts val="0"/>
              </a:spcAft>
              <a:buSzPct val="100000"/>
              <a:buChar char="■"/>
            </a:pPr>
            <a:r>
              <a:rPr lang="pt-BR"/>
              <a:t>Ativos/Passivos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3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20" name="Google Shape;1120;p13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21" name="Google Shape;1121;p13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22" name="Google Shape;1122;p13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Características</a:t>
            </a:r>
            <a:endParaRPr b="1"/>
          </a:p>
          <a:p>
            <a:pPr indent="-317500" lvl="1" marL="914400" rtl="0" algn="l">
              <a:spcBef>
                <a:spcPts val="0"/>
              </a:spcBef>
              <a:spcAft>
                <a:spcPts val="0"/>
              </a:spcAft>
              <a:buSzPts val="1400"/>
              <a:buChar char="○"/>
            </a:pPr>
            <a:r>
              <a:rPr lang="pt-BR"/>
              <a:t>Os dispositivos dessa tecnologia podem ser:</a:t>
            </a:r>
            <a:endParaRPr/>
          </a:p>
          <a:p>
            <a:pPr indent="-317500" lvl="2" marL="1371600" rtl="0" algn="l">
              <a:spcBef>
                <a:spcPts val="0"/>
              </a:spcBef>
              <a:spcAft>
                <a:spcPts val="0"/>
              </a:spcAft>
              <a:buSzPts val="1400"/>
              <a:buChar char="■"/>
            </a:pPr>
            <a:r>
              <a:rPr lang="pt-BR"/>
              <a:t>Ativos</a:t>
            </a:r>
            <a:endParaRPr/>
          </a:p>
          <a:p>
            <a:pPr indent="-317500" lvl="2" marL="1371600" rtl="0" algn="l">
              <a:spcBef>
                <a:spcPts val="0"/>
              </a:spcBef>
              <a:spcAft>
                <a:spcPts val="0"/>
              </a:spcAft>
              <a:buSzPts val="1400"/>
              <a:buChar char="■"/>
            </a:pPr>
            <a:r>
              <a:rPr b="1" lang="pt-BR"/>
              <a:t>Passivos</a:t>
            </a:r>
            <a:endParaRPr b="1"/>
          </a:p>
          <a:p>
            <a:pPr indent="-317500" lvl="3" marL="1828800" rtl="0" algn="l">
              <a:spcBef>
                <a:spcPts val="0"/>
              </a:spcBef>
              <a:spcAft>
                <a:spcPts val="0"/>
              </a:spcAft>
              <a:buSzPts val="1400"/>
              <a:buChar char="●"/>
            </a:pPr>
            <a:r>
              <a:rPr lang="pt-BR"/>
              <a:t>Não iniciam a comunicação por conta própria. </a:t>
            </a:r>
            <a:endParaRPr/>
          </a:p>
          <a:p>
            <a:pPr indent="-317500" lvl="3" marL="1828800" rtl="0" algn="l">
              <a:spcBef>
                <a:spcPts val="0"/>
              </a:spcBef>
              <a:spcAft>
                <a:spcPts val="0"/>
              </a:spcAft>
              <a:buSzPts val="1400"/>
              <a:buChar char="●"/>
            </a:pPr>
            <a:r>
              <a:rPr b="1" lang="pt-BR"/>
              <a:t>Respondem aos comandos e solicitações</a:t>
            </a:r>
            <a:r>
              <a:rPr lang="pt-BR"/>
              <a:t> recebidos de dispositivos ativos. </a:t>
            </a:r>
            <a:endParaRPr/>
          </a:p>
          <a:p>
            <a:pPr indent="-317500" lvl="4" marL="2286000" rtl="0" algn="l">
              <a:spcBef>
                <a:spcPts val="0"/>
              </a:spcBef>
              <a:spcAft>
                <a:spcPts val="0"/>
              </a:spcAft>
              <a:buSzPts val="1400"/>
              <a:buChar char="○"/>
            </a:pPr>
            <a:r>
              <a:rPr lang="pt-BR"/>
              <a:t>Exemplos de dispositivos passivos incluem etiquetas NFC, cartões de crédito/débito ou outros objetos que incorporam a tecnologia NFC sem a capacidade de iniciar interações.</a:t>
            </a:r>
            <a:endParaRPr/>
          </a:p>
          <a:p>
            <a:pPr indent="-317500" lvl="3" marL="1828800" rtl="0" algn="l">
              <a:spcBef>
                <a:spcPts val="0"/>
              </a:spcBef>
              <a:spcAft>
                <a:spcPts val="0"/>
              </a:spcAft>
              <a:buSzPts val="1400"/>
              <a:buChar char="●"/>
            </a:pPr>
            <a:r>
              <a:rPr lang="pt-BR"/>
              <a:t>Etiquetas NFC são frequentemente usadas no modo de escrita e leitura, onde um dispositivo ativo, como um smartphone, lê ou grava dados na etiqueta passiva.</a:t>
            </a:r>
            <a:endParaRPr b="1"/>
          </a:p>
          <a:p>
            <a:pPr indent="-317500" lvl="2" marL="1371600" rtl="0" algn="l">
              <a:spcBef>
                <a:spcPts val="0"/>
              </a:spcBef>
              <a:spcAft>
                <a:spcPts val="0"/>
              </a:spcAft>
              <a:buSzPts val="1400"/>
              <a:buChar char="■"/>
            </a:pPr>
            <a:r>
              <a:rPr lang="pt-BR"/>
              <a:t>Ativos/Passivos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32" name="Google Shape;132;p2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33" name="Google Shape;133;p20"/>
          <p:cNvSpPr txBox="1"/>
          <p:nvPr>
            <p:ph idx="1" type="body"/>
          </p:nvPr>
        </p:nvSpPr>
        <p:spPr>
          <a:xfrm>
            <a:off x="822175" y="1152475"/>
            <a:ext cx="61248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Topologia em Barramento</a:t>
            </a:r>
            <a:r>
              <a:rPr lang="pt-BR"/>
              <a:t>: </a:t>
            </a:r>
            <a:r>
              <a:rPr lang="pt-BR"/>
              <a:t>Todos os dispositivos compartilham o mesmo meio de comunicação.</a:t>
            </a:r>
            <a:endParaRPr/>
          </a:p>
          <a:p>
            <a:pPr indent="-317500" lvl="1" marL="914400" rtl="0" algn="l">
              <a:spcBef>
                <a:spcPts val="0"/>
              </a:spcBef>
              <a:spcAft>
                <a:spcPts val="0"/>
              </a:spcAft>
              <a:buSzPts val="1400"/>
              <a:buChar char="○"/>
            </a:pPr>
            <a:r>
              <a:rPr b="1" lang="pt-BR"/>
              <a:t>Vantagens</a:t>
            </a:r>
            <a:endParaRPr b="1"/>
          </a:p>
          <a:p>
            <a:pPr indent="-317500" lvl="2" marL="1371600" rtl="0" algn="l">
              <a:spcBef>
                <a:spcPts val="0"/>
              </a:spcBef>
              <a:spcAft>
                <a:spcPts val="0"/>
              </a:spcAft>
              <a:buSzPts val="1400"/>
              <a:buChar char="■"/>
            </a:pPr>
            <a:r>
              <a:rPr lang="pt-BR"/>
              <a:t>Econômico para redes menores</a:t>
            </a:r>
            <a:endParaRPr/>
          </a:p>
          <a:p>
            <a:pPr indent="-317500" lvl="2" marL="1371600" rtl="0" algn="l">
              <a:spcBef>
                <a:spcPts val="0"/>
              </a:spcBef>
              <a:spcAft>
                <a:spcPts val="0"/>
              </a:spcAft>
              <a:buSzPts val="1400"/>
              <a:buChar char="■"/>
            </a:pPr>
            <a:r>
              <a:rPr lang="pt-BR"/>
              <a:t>Layout simples; todos os dispositivos conectados por meio de um cabo</a:t>
            </a:r>
            <a:endParaRPr/>
          </a:p>
          <a:p>
            <a:pPr indent="-317500" lvl="2" marL="1371600" rtl="0" algn="l">
              <a:spcBef>
                <a:spcPts val="0"/>
              </a:spcBef>
              <a:spcAft>
                <a:spcPts val="0"/>
              </a:spcAft>
              <a:buSzPts val="1400"/>
              <a:buChar char="■"/>
            </a:pPr>
            <a:r>
              <a:rPr lang="pt-BR"/>
              <a:t>Mais nós podem ser adicionados ao alongar a linha</a:t>
            </a:r>
            <a:endParaRPr/>
          </a:p>
          <a:p>
            <a:pPr indent="-317500" lvl="1" marL="914400" rtl="0" algn="l">
              <a:spcBef>
                <a:spcPts val="0"/>
              </a:spcBef>
              <a:spcAft>
                <a:spcPts val="0"/>
              </a:spcAft>
              <a:buSzPts val="1400"/>
              <a:buChar char="○"/>
            </a:pPr>
            <a:r>
              <a:rPr b="1" lang="pt-BR"/>
              <a:t>Desvantagens</a:t>
            </a:r>
            <a:endParaRPr b="1"/>
          </a:p>
          <a:p>
            <a:pPr indent="-317500" lvl="2" marL="1371600" rtl="0" algn="l">
              <a:spcBef>
                <a:spcPts val="0"/>
              </a:spcBef>
              <a:spcAft>
                <a:spcPts val="0"/>
              </a:spcAft>
              <a:buSzPts val="1400"/>
              <a:buChar char="■"/>
            </a:pPr>
            <a:r>
              <a:rPr lang="pt-BR"/>
              <a:t>A rede é vulnerável a falhas de cabo</a:t>
            </a:r>
            <a:endParaRPr/>
          </a:p>
          <a:p>
            <a:pPr indent="-317500" lvl="2" marL="1371600" rtl="0" algn="l">
              <a:spcBef>
                <a:spcPts val="0"/>
              </a:spcBef>
              <a:spcAft>
                <a:spcPts val="0"/>
              </a:spcAft>
              <a:buSzPts val="1400"/>
              <a:buChar char="■"/>
            </a:pPr>
            <a:r>
              <a:rPr lang="pt-BR"/>
              <a:t>Cada nó adicionado diminui as velocidades de transmissão</a:t>
            </a:r>
            <a:endParaRPr/>
          </a:p>
          <a:p>
            <a:pPr indent="-317500" lvl="2" marL="1371600" rtl="0" algn="l">
              <a:spcBef>
                <a:spcPts val="0"/>
              </a:spcBef>
              <a:spcAft>
                <a:spcPts val="0"/>
              </a:spcAft>
              <a:buSzPts val="1400"/>
              <a:buChar char="■"/>
            </a:pPr>
            <a:r>
              <a:rPr lang="pt-BR"/>
              <a:t>Os dados só podem ser enviados em uma direção de cada vez</a:t>
            </a:r>
            <a:endParaRPr/>
          </a:p>
        </p:txBody>
      </p:sp>
      <p:sp>
        <p:nvSpPr>
          <p:cNvPr id="134" name="Google Shape;134;p2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35" name="Google Shape;135;p20"/>
          <p:cNvPicPr preferRelativeResize="0"/>
          <p:nvPr/>
        </p:nvPicPr>
        <p:blipFill>
          <a:blip r:embed="rId3">
            <a:alphaModFix/>
          </a:blip>
          <a:stretch>
            <a:fillRect/>
          </a:stretch>
        </p:blipFill>
        <p:spPr>
          <a:xfrm>
            <a:off x="7071075" y="2812275"/>
            <a:ext cx="1892225" cy="1829151"/>
          </a:xfrm>
          <a:prstGeom prst="rect">
            <a:avLst/>
          </a:prstGeom>
          <a:noFill/>
          <a:ln>
            <a:noFill/>
          </a:ln>
        </p:spPr>
      </p:pic>
      <p:sp>
        <p:nvSpPr>
          <p:cNvPr id="136" name="Google Shape;136;p20"/>
          <p:cNvSpPr txBox="1"/>
          <p:nvPr/>
        </p:nvSpPr>
        <p:spPr>
          <a:xfrm>
            <a:off x="822175" y="4309800"/>
            <a:ext cx="543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Roboto"/>
                <a:ea typeface="Roboto"/>
                <a:cs typeface="Roboto"/>
                <a:sym typeface="Roboto"/>
              </a:rPr>
              <a:t>Topologias de Rede. Disponível em: &lt;https://www.internationalit.com/post/topologia-de-rede-conhe%C3%A7a-os-principais-tipos&gt;</a:t>
            </a:r>
            <a:endParaRPr sz="1200">
              <a:solidFill>
                <a:srgbClr val="233F63"/>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3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28" name="Google Shape;1128;p13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29" name="Google Shape;1129;p13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30" name="Google Shape;1130;p13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Características</a:t>
            </a:r>
            <a:endParaRPr b="1"/>
          </a:p>
          <a:p>
            <a:pPr indent="-317500" lvl="1" marL="914400" rtl="0" algn="l">
              <a:spcBef>
                <a:spcPts val="0"/>
              </a:spcBef>
              <a:spcAft>
                <a:spcPts val="0"/>
              </a:spcAft>
              <a:buSzPts val="1400"/>
              <a:buChar char="○"/>
            </a:pPr>
            <a:r>
              <a:rPr lang="pt-BR"/>
              <a:t>Os dispositivos dessa tecnologia podem ser:</a:t>
            </a:r>
            <a:endParaRPr/>
          </a:p>
          <a:p>
            <a:pPr indent="-317500" lvl="2" marL="1371600" rtl="0" algn="l">
              <a:spcBef>
                <a:spcPts val="0"/>
              </a:spcBef>
              <a:spcAft>
                <a:spcPts val="0"/>
              </a:spcAft>
              <a:buSzPts val="1400"/>
              <a:buChar char="■"/>
            </a:pPr>
            <a:r>
              <a:rPr lang="pt-BR"/>
              <a:t>Ativos</a:t>
            </a:r>
            <a:endParaRPr/>
          </a:p>
          <a:p>
            <a:pPr indent="-317500" lvl="2" marL="1371600" rtl="0" algn="l">
              <a:spcBef>
                <a:spcPts val="0"/>
              </a:spcBef>
              <a:spcAft>
                <a:spcPts val="0"/>
              </a:spcAft>
              <a:buSzPts val="1400"/>
              <a:buChar char="■"/>
            </a:pPr>
            <a:r>
              <a:rPr lang="pt-BR"/>
              <a:t>Passivos</a:t>
            </a:r>
            <a:endParaRPr/>
          </a:p>
          <a:p>
            <a:pPr indent="-317500" lvl="2" marL="1371600" rtl="0" algn="l">
              <a:spcBef>
                <a:spcPts val="0"/>
              </a:spcBef>
              <a:spcAft>
                <a:spcPts val="0"/>
              </a:spcAft>
              <a:buSzPts val="1400"/>
              <a:buChar char="■"/>
            </a:pPr>
            <a:r>
              <a:rPr b="1" lang="pt-BR"/>
              <a:t>Ativos/Passivos</a:t>
            </a:r>
            <a:endParaRPr b="1"/>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3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36" name="Google Shape;1136;p13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37" name="Google Shape;1137;p13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38" name="Google Shape;1138;p13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Modos de Operação</a:t>
            </a:r>
            <a:endParaRPr b="1"/>
          </a:p>
          <a:p>
            <a:pPr indent="-317500" lvl="1" marL="914400" rtl="0" algn="l">
              <a:spcBef>
                <a:spcPts val="0"/>
              </a:spcBef>
              <a:spcAft>
                <a:spcPts val="0"/>
              </a:spcAft>
              <a:buSzPts val="1400"/>
              <a:buChar char="○"/>
            </a:pPr>
            <a:r>
              <a:rPr b="1" lang="pt-BR"/>
              <a:t>Escrita e Leitura</a:t>
            </a:r>
            <a:endParaRPr b="1"/>
          </a:p>
          <a:p>
            <a:pPr indent="-317500" lvl="2" marL="1371600" rtl="0" algn="l">
              <a:spcBef>
                <a:spcPts val="0"/>
              </a:spcBef>
              <a:spcAft>
                <a:spcPts val="0"/>
              </a:spcAft>
              <a:buSzPts val="1400"/>
              <a:buChar char="■"/>
            </a:pPr>
            <a:r>
              <a:rPr lang="pt-BR"/>
              <a:t>Um dispositivo NFC tem a capacidade de ler ou gravar dados em uma etiqueta NFC. </a:t>
            </a:r>
            <a:endParaRPr/>
          </a:p>
          <a:p>
            <a:pPr indent="-317500" lvl="2" marL="1371600" rtl="0" algn="l">
              <a:spcBef>
                <a:spcPts val="0"/>
              </a:spcBef>
              <a:spcAft>
                <a:spcPts val="0"/>
              </a:spcAft>
              <a:buSzPts val="1400"/>
              <a:buChar char="■"/>
            </a:pPr>
            <a:r>
              <a:rPr lang="pt-BR"/>
              <a:t>Podem conter diversas informações, como texto, números, imagens ou links. </a:t>
            </a:r>
            <a:endParaRPr/>
          </a:p>
          <a:p>
            <a:pPr indent="-317500" lvl="2" marL="1371600" rtl="0" algn="l">
              <a:spcBef>
                <a:spcPts val="0"/>
              </a:spcBef>
              <a:spcAft>
                <a:spcPts val="0"/>
              </a:spcAft>
              <a:buSzPts val="1400"/>
              <a:buChar char="■"/>
            </a:pPr>
            <a:r>
              <a:rPr lang="pt-BR"/>
              <a:t>Este modo é fundamental para interações simples de leitura e gravação entre dispositivos NFC e etiquetas.</a:t>
            </a:r>
            <a:endParaRPr/>
          </a:p>
          <a:p>
            <a:pPr indent="-317500" lvl="1" marL="914400" rtl="0" algn="l">
              <a:spcBef>
                <a:spcPts val="0"/>
              </a:spcBef>
              <a:spcAft>
                <a:spcPts val="0"/>
              </a:spcAft>
              <a:buSzPts val="1400"/>
              <a:buChar char="○"/>
            </a:pPr>
            <a:r>
              <a:rPr lang="pt-BR"/>
              <a:t>Emulação de Cartão</a:t>
            </a:r>
            <a:endParaRPr/>
          </a:p>
          <a:p>
            <a:pPr indent="-317500" lvl="1" marL="914400" rtl="0" algn="l">
              <a:spcBef>
                <a:spcPts val="0"/>
              </a:spcBef>
              <a:spcAft>
                <a:spcPts val="0"/>
              </a:spcAft>
              <a:buSzPts val="1400"/>
              <a:buChar char="○"/>
            </a:pPr>
            <a:r>
              <a:rPr lang="pt-BR"/>
              <a:t>Ponto a Ponto</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3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44" name="Google Shape;1144;p13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45" name="Google Shape;1145;p13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46" name="Google Shape;1146;p13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Modos de Operação</a:t>
            </a:r>
            <a:endParaRPr b="1"/>
          </a:p>
          <a:p>
            <a:pPr indent="-317500" lvl="1" marL="914400" rtl="0" algn="l">
              <a:spcBef>
                <a:spcPts val="0"/>
              </a:spcBef>
              <a:spcAft>
                <a:spcPts val="0"/>
              </a:spcAft>
              <a:buSzPts val="1400"/>
              <a:buChar char="○"/>
            </a:pPr>
            <a:r>
              <a:rPr lang="pt-BR"/>
              <a:t>Escrita e Leitura</a:t>
            </a:r>
            <a:endParaRPr/>
          </a:p>
          <a:p>
            <a:pPr indent="-317500" lvl="1" marL="914400" rtl="0" algn="l">
              <a:spcBef>
                <a:spcPts val="0"/>
              </a:spcBef>
              <a:spcAft>
                <a:spcPts val="0"/>
              </a:spcAft>
              <a:buSzPts val="1400"/>
              <a:buChar char="○"/>
            </a:pPr>
            <a:r>
              <a:rPr b="1" lang="pt-BR"/>
              <a:t>Emulação de Cartão</a:t>
            </a:r>
            <a:endParaRPr b="1"/>
          </a:p>
          <a:p>
            <a:pPr indent="-317500" lvl="2" marL="1371600" rtl="0" algn="l">
              <a:spcBef>
                <a:spcPts val="0"/>
              </a:spcBef>
              <a:spcAft>
                <a:spcPts val="0"/>
              </a:spcAft>
              <a:buSzPts val="1400"/>
              <a:buChar char="■"/>
            </a:pPr>
            <a:r>
              <a:rPr lang="pt-BR"/>
              <a:t>Permite que um dispositivo NFC se comporte como um cartão inteligente. </a:t>
            </a:r>
            <a:endParaRPr/>
          </a:p>
          <a:p>
            <a:pPr indent="-317500" lvl="3" marL="1828800" rtl="0" algn="l">
              <a:spcBef>
                <a:spcPts val="0"/>
              </a:spcBef>
              <a:spcAft>
                <a:spcPts val="0"/>
              </a:spcAft>
              <a:buSzPts val="1400"/>
              <a:buChar char="●"/>
            </a:pPr>
            <a:r>
              <a:rPr lang="pt-BR"/>
              <a:t>Isso implica que o dispositivo pode autenticar usuários, acessar sistemas ou facilitar pagamentos sem contato. </a:t>
            </a:r>
            <a:endParaRPr/>
          </a:p>
          <a:p>
            <a:pPr indent="-317500" lvl="2" marL="1371600" rtl="0" algn="l">
              <a:spcBef>
                <a:spcPts val="0"/>
              </a:spcBef>
              <a:spcAft>
                <a:spcPts val="0"/>
              </a:spcAft>
              <a:buSzPts val="1400"/>
              <a:buChar char="■"/>
            </a:pPr>
            <a:r>
              <a:rPr lang="pt-BR"/>
              <a:t>Essa funcionalidade torna o NFC aplicável em uma variedade de cenários</a:t>
            </a:r>
            <a:endParaRPr/>
          </a:p>
          <a:p>
            <a:pPr indent="-317500" lvl="3" marL="1828800" rtl="0" algn="l">
              <a:spcBef>
                <a:spcPts val="0"/>
              </a:spcBef>
              <a:spcAft>
                <a:spcPts val="0"/>
              </a:spcAft>
              <a:buSzPts val="1400"/>
              <a:buChar char="●"/>
            </a:pPr>
            <a:r>
              <a:rPr lang="pt-BR"/>
              <a:t>Desde autenticação em sistemas de segurança até pagamentos eficientes com cartão de crédito/débito.</a:t>
            </a:r>
            <a:endParaRPr/>
          </a:p>
          <a:p>
            <a:pPr indent="-317500" lvl="1" marL="914400" rtl="0" algn="l">
              <a:spcBef>
                <a:spcPts val="0"/>
              </a:spcBef>
              <a:spcAft>
                <a:spcPts val="0"/>
              </a:spcAft>
              <a:buSzPts val="1400"/>
              <a:buChar char="○"/>
            </a:pPr>
            <a:r>
              <a:rPr lang="pt-BR"/>
              <a:t>Ponto a Ponto</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52" name="Google Shape;1152;p14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53" name="Google Shape;1153;p14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54" name="Google Shape;1154;p14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Modos de Operação</a:t>
            </a:r>
            <a:endParaRPr b="1"/>
          </a:p>
          <a:p>
            <a:pPr indent="-317500" lvl="1" marL="914400" rtl="0" algn="l">
              <a:spcBef>
                <a:spcPts val="0"/>
              </a:spcBef>
              <a:spcAft>
                <a:spcPts val="0"/>
              </a:spcAft>
              <a:buSzPts val="1400"/>
              <a:buChar char="○"/>
            </a:pPr>
            <a:r>
              <a:rPr lang="pt-BR"/>
              <a:t>Escrita e Leitura</a:t>
            </a:r>
            <a:endParaRPr/>
          </a:p>
          <a:p>
            <a:pPr indent="-317500" lvl="1" marL="914400" rtl="0" algn="l">
              <a:spcBef>
                <a:spcPts val="0"/>
              </a:spcBef>
              <a:spcAft>
                <a:spcPts val="0"/>
              </a:spcAft>
              <a:buSzPts val="1400"/>
              <a:buChar char="○"/>
            </a:pPr>
            <a:r>
              <a:rPr lang="pt-BR"/>
              <a:t>Emulação de Cartão</a:t>
            </a:r>
            <a:endParaRPr/>
          </a:p>
          <a:p>
            <a:pPr indent="-317500" lvl="1" marL="914400" rtl="0" algn="l">
              <a:spcBef>
                <a:spcPts val="0"/>
              </a:spcBef>
              <a:spcAft>
                <a:spcPts val="0"/>
              </a:spcAft>
              <a:buSzPts val="1400"/>
              <a:buChar char="○"/>
            </a:pPr>
            <a:r>
              <a:rPr b="1" lang="pt-BR"/>
              <a:t>Ponto a Ponto</a:t>
            </a:r>
            <a:endParaRPr b="1"/>
          </a:p>
          <a:p>
            <a:pPr indent="-317500" lvl="2" marL="1371600" rtl="0" algn="l">
              <a:spcBef>
                <a:spcPts val="0"/>
              </a:spcBef>
              <a:spcAft>
                <a:spcPts val="0"/>
              </a:spcAft>
              <a:buSzPts val="1400"/>
              <a:buChar char="■"/>
            </a:pPr>
            <a:r>
              <a:rPr lang="pt-BR"/>
              <a:t>Dois dispositivos NFC podem trocar dados diretamente entre si. </a:t>
            </a:r>
            <a:endParaRPr/>
          </a:p>
          <a:p>
            <a:pPr indent="-317500" lvl="3" marL="1828800" rtl="0" algn="l">
              <a:spcBef>
                <a:spcPts val="0"/>
              </a:spcBef>
              <a:spcAft>
                <a:spcPts val="0"/>
              </a:spcAft>
              <a:buSzPts val="1400"/>
              <a:buChar char="●"/>
            </a:pPr>
            <a:r>
              <a:rPr lang="pt-BR"/>
              <a:t>Quando utilizamos aplicativos como o Apple Pay para pagar uma conta, utiliza-se o contexto de ponto a ponto. </a:t>
            </a:r>
            <a:endParaRPr/>
          </a:p>
          <a:p>
            <a:pPr indent="-317500" lvl="2" marL="1371600" rtl="0" algn="l">
              <a:spcBef>
                <a:spcPts val="0"/>
              </a:spcBef>
              <a:spcAft>
                <a:spcPts val="0"/>
              </a:spcAft>
              <a:buSzPts val="1400"/>
              <a:buChar char="■"/>
            </a:pPr>
            <a:r>
              <a:rPr lang="pt-BR"/>
              <a:t>Tanto a maquininha quanto o celular podem trocar dados diretamente entre si, pois são dispositivos ativos/passivos. </a:t>
            </a:r>
            <a:endParaRPr/>
          </a:p>
          <a:p>
            <a:pPr indent="-317500" lvl="2" marL="1371600" rtl="0" algn="l">
              <a:spcBef>
                <a:spcPts val="0"/>
              </a:spcBef>
              <a:spcAft>
                <a:spcPts val="0"/>
              </a:spcAft>
              <a:buSzPts val="1400"/>
              <a:buChar char="■"/>
            </a:pPr>
            <a:r>
              <a:rPr lang="pt-BR"/>
              <a:t>Essa capacidade de comunicação direta é valiosa para compartilhar arquivos, sincronizar dados ou configurar dispositivos de maneira eficaz. </a:t>
            </a:r>
            <a:endParaRPr/>
          </a:p>
          <a:p>
            <a:pPr indent="-317500" lvl="2" marL="1371600" rtl="0" algn="l">
              <a:spcBef>
                <a:spcPts val="0"/>
              </a:spcBef>
              <a:spcAft>
                <a:spcPts val="0"/>
              </a:spcAft>
              <a:buSzPts val="1400"/>
              <a:buChar char="■"/>
            </a:pPr>
            <a:r>
              <a:rPr lang="pt-BR"/>
              <a:t>Nesse contexto, oferece uma solução prática para comunicação entre dispositivos próximos.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p14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60" name="Google Shape;1160;p14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61" name="Google Shape;1161;p14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62" name="Google Shape;1162;p14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Etiquetas NFC</a:t>
            </a:r>
            <a:endParaRPr b="1"/>
          </a:p>
          <a:p>
            <a:pPr indent="-317500" lvl="1" marL="914400" rtl="0" algn="l">
              <a:spcBef>
                <a:spcPts val="0"/>
              </a:spcBef>
              <a:spcAft>
                <a:spcPts val="0"/>
              </a:spcAft>
              <a:buSzPts val="1400"/>
              <a:buChar char="○"/>
            </a:pPr>
            <a:r>
              <a:rPr lang="pt-BR"/>
              <a:t>Peças de hardware que incorporam a tecnologia NFC. </a:t>
            </a:r>
            <a:endParaRPr/>
          </a:p>
          <a:p>
            <a:pPr indent="-317500" lvl="1" marL="914400" rtl="0" algn="l">
              <a:spcBef>
                <a:spcPts val="0"/>
              </a:spcBef>
              <a:spcAft>
                <a:spcPts val="0"/>
              </a:spcAft>
              <a:buSzPts val="1400"/>
              <a:buChar char="○"/>
            </a:pPr>
            <a:r>
              <a:rPr lang="pt-BR"/>
              <a:t>Desempenham um papel crucial ao adicionar funcionalidades NFC a produtos e equipamentos. </a:t>
            </a:r>
            <a:endParaRPr/>
          </a:p>
          <a:p>
            <a:pPr indent="-317500" lvl="1" marL="914400" rtl="0" algn="l">
              <a:spcBef>
                <a:spcPts val="0"/>
              </a:spcBef>
              <a:spcAft>
                <a:spcPts val="0"/>
              </a:spcAft>
              <a:buSzPts val="1400"/>
              <a:buChar char="○"/>
            </a:pPr>
            <a:r>
              <a:rPr lang="pt-BR"/>
              <a:t>Diversos formatos e tamanhos disponíveis</a:t>
            </a:r>
            <a:endParaRPr/>
          </a:p>
          <a:p>
            <a:pPr indent="-317500" lvl="1" marL="914400" rtl="0" algn="l">
              <a:spcBef>
                <a:spcPts val="0"/>
              </a:spcBef>
              <a:spcAft>
                <a:spcPts val="0"/>
              </a:spcAft>
              <a:buSzPts val="1400"/>
              <a:buChar char="○"/>
            </a:pPr>
            <a:r>
              <a:rPr lang="pt-BR"/>
              <a:t>Podem ser personalizadas para armazenar uma ampla gama de informações, tornando-as versáteis em várias aplicações.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68" name="Google Shape;1168;p14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69" name="Google Shape;1169;p14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70" name="Google Shape;1170;p14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Etiquetas NFC</a:t>
            </a:r>
            <a:endParaRPr b="1"/>
          </a:p>
          <a:p>
            <a:pPr indent="-317500" lvl="1" marL="914400" rtl="0" algn="l">
              <a:spcBef>
                <a:spcPts val="0"/>
              </a:spcBef>
              <a:spcAft>
                <a:spcPts val="0"/>
              </a:spcAft>
              <a:buSzPts val="1400"/>
              <a:buChar char="○"/>
            </a:pPr>
            <a:r>
              <a:rPr lang="pt-BR"/>
              <a:t>Composta pelo DIE  (pastilha de silício onde o circuito do NFC é construído) e trilhas metálicas que formam um circuito junto com uma espécie de antena. </a:t>
            </a:r>
            <a:endParaRPr/>
          </a:p>
        </p:txBody>
      </p:sp>
      <p:pic>
        <p:nvPicPr>
          <p:cNvPr id="1171" name="Google Shape;1171;p142"/>
          <p:cNvPicPr preferRelativeResize="0"/>
          <p:nvPr/>
        </p:nvPicPr>
        <p:blipFill>
          <a:blip r:embed="rId3">
            <a:alphaModFix/>
          </a:blip>
          <a:stretch>
            <a:fillRect/>
          </a:stretch>
        </p:blipFill>
        <p:spPr>
          <a:xfrm>
            <a:off x="3096075" y="2174325"/>
            <a:ext cx="4010025" cy="2228850"/>
          </a:xfrm>
          <a:prstGeom prst="rect">
            <a:avLst/>
          </a:prstGeom>
          <a:noFill/>
          <a:ln>
            <a:noFill/>
          </a:ln>
        </p:spPr>
      </p:pic>
      <p:sp>
        <p:nvSpPr>
          <p:cNvPr id="1172" name="Google Shape;1172;p142"/>
          <p:cNvSpPr txBox="1"/>
          <p:nvPr/>
        </p:nvSpPr>
        <p:spPr>
          <a:xfrm>
            <a:off x="3228600" y="4186200"/>
            <a:ext cx="3877500" cy="89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t>Etiqueta NFC no formato INLAY </a:t>
            </a:r>
            <a:endParaRPr sz="1000"/>
          </a:p>
          <a:p>
            <a:pPr indent="0" lvl="0" marL="0" rtl="0" algn="l">
              <a:spcBef>
                <a:spcPts val="0"/>
              </a:spcBef>
              <a:spcAft>
                <a:spcPts val="0"/>
              </a:spcAft>
              <a:buNone/>
            </a:pPr>
            <a:r>
              <a:rPr lang="pt-BR" sz="1000"/>
              <a:t>Fonte: https://embarcados.com.br/nfc-near-field-communication/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4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78" name="Google Shape;1178;p14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79" name="Google Shape;1179;p14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80" name="Google Shape;1180;p14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Etiquetas NFC</a:t>
            </a:r>
            <a:endParaRPr b="1"/>
          </a:p>
          <a:p>
            <a:pPr indent="-317500" lvl="1" marL="914400" rtl="0" algn="l">
              <a:spcBef>
                <a:spcPts val="0"/>
              </a:spcBef>
              <a:spcAft>
                <a:spcPts val="0"/>
              </a:spcAft>
              <a:buSzPts val="1400"/>
              <a:buChar char="○"/>
            </a:pPr>
            <a:r>
              <a:rPr lang="pt-BR"/>
              <a:t>Exemplos</a:t>
            </a:r>
            <a:endParaRPr/>
          </a:p>
        </p:txBody>
      </p:sp>
      <p:pic>
        <p:nvPicPr>
          <p:cNvPr id="1181" name="Google Shape;1181;p143"/>
          <p:cNvPicPr preferRelativeResize="0"/>
          <p:nvPr/>
        </p:nvPicPr>
        <p:blipFill>
          <a:blip r:embed="rId3">
            <a:alphaModFix/>
          </a:blip>
          <a:stretch>
            <a:fillRect/>
          </a:stretch>
        </p:blipFill>
        <p:spPr>
          <a:xfrm>
            <a:off x="1161424" y="1868324"/>
            <a:ext cx="6751676" cy="27414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4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NFC</a:t>
            </a:r>
            <a:endParaRPr/>
          </a:p>
        </p:txBody>
      </p:sp>
      <p:sp>
        <p:nvSpPr>
          <p:cNvPr id="1187" name="Google Shape;1187;p14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188" name="Google Shape;1188;p14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189" name="Google Shape;1189;p14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Aplicação</a:t>
            </a:r>
            <a:endParaRPr/>
          </a:p>
        </p:txBody>
      </p:sp>
      <p:pic>
        <p:nvPicPr>
          <p:cNvPr descr="NFC (Near Field Communication) é uma tecnologia de comunicação de curto alcance que permite a troca de dados entre dispositivos através de campos eletromagnéticos.&#10;&#10;O NFC é muito semelhante à tecnologia Bluetooth, mas tem uma gama mais curta e é mais fácil de usar, pois não requer que os dispositivos estejam emparelhados. Confira o vídeo e conheça alguns exemplos!&#10;&#10;00:00 Introdução&#10;00:17 O que é?&#10;00:37 Onde encontrar?&#10;00:53 O que significa a sigla NFC?&#10;01:04 Tipos de NFC&#10;01:31 Onde usar?&#10;02:01 Encerramento&#10;&#10;💻 Se preferir, acesse a matéria completa do TechTudo sobre o tema: https://glo.bo/3Gx6Qsb&#10;&#10;📲 Nos acompanhe nas redes sociais:&#10;Instagram: https://www.instagram.com/techtudo_oficial/&#10;Facebook: https://www.facebook.com/techtudo&#10;Twitter: https://twitter.com/TechTudo&#10;TikTok: https://www.tiktok.com/@techtudo" id="1190" name="Google Shape;1190;p144" title="O que é NFC no celular? Veja como funciona e para que serve a tecnologia">
            <a:hlinkClick r:id="rId3"/>
          </p:cNvPr>
          <p:cNvPicPr preferRelativeResize="0"/>
          <p:nvPr/>
        </p:nvPicPr>
        <p:blipFill>
          <a:blip r:embed="rId4">
            <a:alphaModFix/>
          </a:blip>
          <a:stretch>
            <a:fillRect/>
          </a:stretch>
        </p:blipFill>
        <p:spPr>
          <a:xfrm>
            <a:off x="2181575" y="1888575"/>
            <a:ext cx="4618900" cy="259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45"/>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Zigbee</a:t>
            </a:r>
            <a:endParaRPr/>
          </a:p>
        </p:txBody>
      </p:sp>
      <p:sp>
        <p:nvSpPr>
          <p:cNvPr id="1196" name="Google Shape;1196;p14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4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02" name="Google Shape;1202;p14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03" name="Google Shape;1203;p14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04" name="Google Shape;1204;p14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P</a:t>
            </a:r>
            <a:r>
              <a:rPr lang="pt-BR"/>
              <a:t>rotocolo de comunicação sem fio amplamente utilizado para dispositivos IoT</a:t>
            </a:r>
            <a:endParaRPr/>
          </a:p>
          <a:p>
            <a:pPr indent="-342900" lvl="0" marL="457200" rtl="0" algn="l">
              <a:spcBef>
                <a:spcPts val="0"/>
              </a:spcBef>
              <a:spcAft>
                <a:spcPts val="0"/>
              </a:spcAft>
              <a:buSzPts val="1800"/>
              <a:buChar char="➢"/>
            </a:pPr>
            <a:r>
              <a:rPr lang="pt-BR"/>
              <a:t>Foco particular em </a:t>
            </a:r>
            <a:r>
              <a:rPr b="1" lang="pt-BR"/>
              <a:t>eficiência energética e baixa potência. </a:t>
            </a:r>
            <a:endParaRPr b="1"/>
          </a:p>
          <a:p>
            <a:pPr indent="-342900" lvl="0" marL="457200" rtl="0" algn="l">
              <a:spcBef>
                <a:spcPts val="0"/>
              </a:spcBef>
              <a:spcAft>
                <a:spcPts val="0"/>
              </a:spcAft>
              <a:buSzPts val="1800"/>
              <a:buChar char="➢"/>
            </a:pPr>
            <a:r>
              <a:rPr lang="pt-BR"/>
              <a:t>Opera na frequência de 2,4 GHz, compartilhada com o Wi-Fi, mas com potência reduzida</a:t>
            </a:r>
            <a:endParaRPr/>
          </a:p>
          <a:p>
            <a:pPr indent="-317500" lvl="1" marL="914400" rtl="0" algn="l">
              <a:spcBef>
                <a:spcPts val="0"/>
              </a:spcBef>
              <a:spcAft>
                <a:spcPts val="0"/>
              </a:spcAft>
              <a:buSzPts val="1400"/>
              <a:buChar char="○"/>
            </a:pPr>
            <a:r>
              <a:rPr lang="pt-BR"/>
              <a:t>Especialmente projetado para dispositivos que têm uma demanda energética limitada, proporcionando autonomia que pode se estender por anos com uma única bateria.</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42" name="Google Shape;142;p2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43" name="Google Shape;143;p21"/>
          <p:cNvSpPr txBox="1"/>
          <p:nvPr>
            <p:ph idx="1" type="body"/>
          </p:nvPr>
        </p:nvSpPr>
        <p:spPr>
          <a:xfrm>
            <a:off x="822175" y="1152475"/>
            <a:ext cx="6124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 em Malha (</a:t>
            </a:r>
            <a:r>
              <a:rPr b="1" lang="pt-BR"/>
              <a:t>mesh</a:t>
            </a:r>
            <a:r>
              <a:rPr b="1" lang="pt-BR"/>
              <a:t>)</a:t>
            </a:r>
            <a:r>
              <a:rPr lang="pt-BR"/>
              <a:t>:</a:t>
            </a:r>
            <a:r>
              <a:rPr lang="pt-BR"/>
              <a:t> Cada dispositivo está conectado a todos os outros dispositivos na rede.</a:t>
            </a:r>
            <a:endParaRPr/>
          </a:p>
          <a:p>
            <a:pPr indent="-317500" lvl="1" marL="914400" rtl="0" algn="l">
              <a:spcBef>
                <a:spcPts val="0"/>
              </a:spcBef>
              <a:spcAft>
                <a:spcPts val="0"/>
              </a:spcAft>
              <a:buSzPts val="1400"/>
              <a:buChar char="○"/>
            </a:pPr>
            <a:r>
              <a:rPr b="1" lang="pt-BR"/>
              <a:t>Vantagens</a:t>
            </a:r>
            <a:endParaRPr b="1"/>
          </a:p>
          <a:p>
            <a:pPr indent="-317500" lvl="2" marL="1371600" rtl="0" algn="l">
              <a:spcBef>
                <a:spcPts val="0"/>
              </a:spcBef>
              <a:spcAft>
                <a:spcPts val="0"/>
              </a:spcAft>
              <a:buSzPts val="1400"/>
              <a:buChar char="■"/>
            </a:pPr>
            <a:r>
              <a:rPr lang="pt-BR"/>
              <a:t>Confiável e estável</a:t>
            </a:r>
            <a:endParaRPr/>
          </a:p>
          <a:p>
            <a:pPr indent="-317500" lvl="2" marL="1371600" rtl="0" algn="l">
              <a:spcBef>
                <a:spcPts val="0"/>
              </a:spcBef>
              <a:spcAft>
                <a:spcPts val="0"/>
              </a:spcAft>
              <a:buSzPts val="1400"/>
              <a:buChar char="■"/>
            </a:pPr>
            <a:r>
              <a:rPr lang="pt-BR"/>
              <a:t>Nenhuma falha de nó único faz com que a rede fique offline</a:t>
            </a:r>
            <a:endParaRPr/>
          </a:p>
          <a:p>
            <a:pPr indent="-317500" lvl="1" marL="914400" rtl="0" algn="l">
              <a:spcBef>
                <a:spcPts val="0"/>
              </a:spcBef>
              <a:spcAft>
                <a:spcPts val="0"/>
              </a:spcAft>
              <a:buSzPts val="1400"/>
              <a:buChar char="○"/>
            </a:pPr>
            <a:r>
              <a:rPr b="1" lang="pt-BR"/>
              <a:t>Desvantagens</a:t>
            </a:r>
            <a:endParaRPr b="1"/>
          </a:p>
          <a:p>
            <a:pPr indent="-317500" lvl="2" marL="1371600" rtl="0" algn="l">
              <a:spcBef>
                <a:spcPts val="0"/>
              </a:spcBef>
              <a:spcAft>
                <a:spcPts val="0"/>
              </a:spcAft>
              <a:buSzPts val="1400"/>
              <a:buChar char="■"/>
            </a:pPr>
            <a:r>
              <a:rPr lang="pt-BR"/>
              <a:t>Grau complexo de interconectividade entre nós</a:t>
            </a:r>
            <a:endParaRPr/>
          </a:p>
          <a:p>
            <a:pPr indent="-317500" lvl="2" marL="1371600" rtl="0" algn="l">
              <a:spcBef>
                <a:spcPts val="0"/>
              </a:spcBef>
              <a:spcAft>
                <a:spcPts val="0"/>
              </a:spcAft>
              <a:buSzPts val="1400"/>
              <a:buChar char="■"/>
            </a:pPr>
            <a:r>
              <a:rPr lang="pt-BR"/>
              <a:t>Trabalho intensivo para instalar</a:t>
            </a:r>
            <a:endParaRPr/>
          </a:p>
          <a:p>
            <a:pPr indent="-317500" lvl="2" marL="1371600" rtl="0" algn="l">
              <a:spcBef>
                <a:spcPts val="0"/>
              </a:spcBef>
              <a:spcAft>
                <a:spcPts val="0"/>
              </a:spcAft>
              <a:buSzPts val="1400"/>
              <a:buChar char="■"/>
            </a:pPr>
            <a:r>
              <a:rPr lang="pt-BR"/>
              <a:t>Usa muito cabeamento para conectar todos os dispositivos.</a:t>
            </a:r>
            <a:endParaRPr/>
          </a:p>
        </p:txBody>
      </p:sp>
      <p:sp>
        <p:nvSpPr>
          <p:cNvPr id="144" name="Google Shape;144;p2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45" name="Google Shape;145;p21"/>
          <p:cNvPicPr preferRelativeResize="0"/>
          <p:nvPr/>
        </p:nvPicPr>
        <p:blipFill>
          <a:blip r:embed="rId3">
            <a:alphaModFix/>
          </a:blip>
          <a:stretch>
            <a:fillRect/>
          </a:stretch>
        </p:blipFill>
        <p:spPr>
          <a:xfrm>
            <a:off x="7089950" y="2887775"/>
            <a:ext cx="1892225" cy="1739796"/>
          </a:xfrm>
          <a:prstGeom prst="rect">
            <a:avLst/>
          </a:prstGeom>
          <a:noFill/>
          <a:ln>
            <a:noFill/>
          </a:ln>
        </p:spPr>
      </p:pic>
      <p:sp>
        <p:nvSpPr>
          <p:cNvPr id="146" name="Google Shape;146;p21"/>
          <p:cNvSpPr txBox="1"/>
          <p:nvPr/>
        </p:nvSpPr>
        <p:spPr>
          <a:xfrm>
            <a:off x="822175" y="4309800"/>
            <a:ext cx="543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Roboto"/>
                <a:ea typeface="Roboto"/>
                <a:cs typeface="Roboto"/>
                <a:sym typeface="Roboto"/>
              </a:rPr>
              <a:t>Topologias de Rede. Disponível em: &lt;https://www.internationalit.com/post/topologia-de-rede-conhe%C3%A7a-os-principais-tipos&gt;</a:t>
            </a:r>
            <a:endParaRPr sz="1200">
              <a:solidFill>
                <a:srgbClr val="233F63"/>
              </a:solidFill>
              <a:latin typeface="Roboto"/>
              <a:ea typeface="Roboto"/>
              <a:cs typeface="Roboto"/>
              <a:sym typeface="Roboto"/>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4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10" name="Google Shape;1210;p14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11" name="Google Shape;1211;p14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12" name="Google Shape;1212;p14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Funcionamento</a:t>
            </a:r>
            <a:endParaRPr b="1"/>
          </a:p>
          <a:p>
            <a:pPr indent="-317500" lvl="1" marL="914400" rtl="0" algn="l">
              <a:spcBef>
                <a:spcPts val="0"/>
              </a:spcBef>
              <a:spcAft>
                <a:spcPts val="0"/>
              </a:spcAft>
              <a:buSzPts val="1400"/>
              <a:buChar char="○"/>
            </a:pPr>
            <a:r>
              <a:rPr lang="pt-BR"/>
              <a:t>Opera na mesma frequência utilizada no WiFi e Bluetooth (2,4 GHz)</a:t>
            </a:r>
            <a:endParaRPr/>
          </a:p>
          <a:p>
            <a:pPr indent="-317500" lvl="1" marL="914400" rtl="0" algn="l">
              <a:spcBef>
                <a:spcPts val="0"/>
              </a:spcBef>
              <a:spcAft>
                <a:spcPts val="0"/>
              </a:spcAft>
              <a:buSzPts val="1400"/>
              <a:buChar char="○"/>
            </a:pPr>
            <a:r>
              <a:rPr lang="pt-BR"/>
              <a:t>Utiliza uma técnica de modulação diferente</a:t>
            </a:r>
            <a:endParaRPr/>
          </a:p>
          <a:p>
            <a:pPr indent="-317500" lvl="1" marL="914400" rtl="0" algn="l">
              <a:spcBef>
                <a:spcPts val="0"/>
              </a:spcBef>
              <a:spcAft>
                <a:spcPts val="0"/>
              </a:spcAft>
              <a:buSzPts val="1400"/>
              <a:buChar char="○"/>
            </a:pPr>
            <a:r>
              <a:rPr lang="pt-BR"/>
              <a:t>Alcance máximo de aproximadamente 100m</a:t>
            </a:r>
            <a:endParaRPr/>
          </a:p>
          <a:p>
            <a:pPr indent="-317500" lvl="1" marL="914400" rtl="0" algn="l">
              <a:spcBef>
                <a:spcPts val="0"/>
              </a:spcBef>
              <a:spcAft>
                <a:spcPts val="0"/>
              </a:spcAft>
              <a:buSzPts val="1400"/>
              <a:buChar char="○"/>
            </a:pPr>
            <a:r>
              <a:rPr lang="pt-BR"/>
              <a:t>Padrão IEEE 802.15.4 (Camada Física e de Enlace de Dados)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4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18" name="Google Shape;1218;p14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19" name="Google Shape;1219;p14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20" name="Google Shape;1220;p14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Pilha do Protocolo</a:t>
            </a:r>
            <a:endParaRPr/>
          </a:p>
        </p:txBody>
      </p:sp>
      <p:pic>
        <p:nvPicPr>
          <p:cNvPr id="1221" name="Google Shape;1221;p148"/>
          <p:cNvPicPr preferRelativeResize="0"/>
          <p:nvPr/>
        </p:nvPicPr>
        <p:blipFill>
          <a:blip r:embed="rId3">
            <a:alphaModFix/>
          </a:blip>
          <a:stretch>
            <a:fillRect/>
          </a:stretch>
        </p:blipFill>
        <p:spPr>
          <a:xfrm>
            <a:off x="4457125" y="1062400"/>
            <a:ext cx="2828925" cy="2952750"/>
          </a:xfrm>
          <a:prstGeom prst="rect">
            <a:avLst/>
          </a:prstGeom>
          <a:noFill/>
          <a:ln>
            <a:noFill/>
          </a:ln>
        </p:spPr>
      </p:pic>
      <p:sp>
        <p:nvSpPr>
          <p:cNvPr id="1222" name="Google Shape;1222;p148"/>
          <p:cNvSpPr txBox="1"/>
          <p:nvPr/>
        </p:nvSpPr>
        <p:spPr>
          <a:xfrm>
            <a:off x="4371588" y="4015150"/>
            <a:ext cx="3000000" cy="800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pt-BR" sz="1000">
                <a:solidFill>
                  <a:schemeClr val="dk1"/>
                </a:solidFill>
              </a:rPr>
              <a:t>Figura 4.16: Pilha do protocolo ZigBee Fonte: https://www.gta.ufrj.br/ensino/eel879/trabalhos_vf_2017_2/802154/zigbee.html</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4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28" name="Google Shape;1228;p14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29" name="Google Shape;1229;p14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30" name="Google Shape;1230;p149"/>
          <p:cNvSpPr txBox="1"/>
          <p:nvPr>
            <p:ph idx="1" type="body"/>
          </p:nvPr>
        </p:nvSpPr>
        <p:spPr>
          <a:xfrm>
            <a:off x="822175" y="1152475"/>
            <a:ext cx="7337700" cy="36189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pt-BR"/>
              <a:t>Serviços</a:t>
            </a:r>
            <a:endParaRPr b="1"/>
          </a:p>
          <a:p>
            <a:pPr indent="-310832" lvl="1" marL="914400" rtl="0" algn="l">
              <a:spcBef>
                <a:spcPts val="0"/>
              </a:spcBef>
              <a:spcAft>
                <a:spcPts val="0"/>
              </a:spcAft>
              <a:buSzPct val="100000"/>
              <a:buChar char="○"/>
            </a:pPr>
            <a:r>
              <a:rPr lang="pt-BR" u="sng"/>
              <a:t>Encriptação Adicional</a:t>
            </a:r>
            <a:endParaRPr u="sng"/>
          </a:p>
          <a:p>
            <a:pPr indent="-310832" lvl="2" marL="1371600" rtl="0" algn="l">
              <a:spcBef>
                <a:spcPts val="0"/>
              </a:spcBef>
              <a:spcAft>
                <a:spcPts val="0"/>
              </a:spcAft>
              <a:buSzPct val="100000"/>
              <a:buChar char="■"/>
            </a:pPr>
            <a:r>
              <a:rPr lang="pt-BR"/>
              <a:t>Criptografia AES (Padrão Avançado de Criptografia) de 128 bits para as chaves de aplicação e de rede.</a:t>
            </a:r>
            <a:endParaRPr/>
          </a:p>
          <a:p>
            <a:pPr indent="-310832" lvl="1" marL="914400" rtl="0" algn="l">
              <a:spcBef>
                <a:spcPts val="0"/>
              </a:spcBef>
              <a:spcAft>
                <a:spcPts val="0"/>
              </a:spcAft>
              <a:buSzPct val="100000"/>
              <a:buChar char="○"/>
            </a:pPr>
            <a:r>
              <a:rPr lang="pt-BR" u="sng"/>
              <a:t>Associação e Autenticação</a:t>
            </a:r>
            <a:endParaRPr u="sng"/>
          </a:p>
          <a:p>
            <a:pPr indent="-310832" lvl="2" marL="1371600" rtl="0" algn="l">
              <a:spcBef>
                <a:spcPts val="0"/>
              </a:spcBef>
              <a:spcAft>
                <a:spcPts val="0"/>
              </a:spcAft>
              <a:buSzPct val="100000"/>
              <a:buChar char="■"/>
            </a:pPr>
            <a:r>
              <a:rPr lang="pt-BR"/>
              <a:t>Apenas nós válidos e autorizados podem se juntar a rede</a:t>
            </a:r>
            <a:endParaRPr/>
          </a:p>
          <a:p>
            <a:pPr indent="-310832" lvl="1" marL="914400" rtl="0" algn="l">
              <a:spcBef>
                <a:spcPts val="0"/>
              </a:spcBef>
              <a:spcAft>
                <a:spcPts val="0"/>
              </a:spcAft>
              <a:buSzPct val="100000"/>
              <a:buChar char="○"/>
            </a:pPr>
            <a:r>
              <a:rPr lang="pt-BR" u="sng"/>
              <a:t>Protocolo de Roteamento</a:t>
            </a:r>
            <a:endParaRPr u="sng"/>
          </a:p>
          <a:p>
            <a:pPr indent="-310832" lvl="2" marL="1371600" rtl="0" algn="l">
              <a:spcBef>
                <a:spcPts val="0"/>
              </a:spcBef>
              <a:spcAft>
                <a:spcPts val="0"/>
              </a:spcAft>
              <a:buSzPct val="100000"/>
              <a:buChar char="■"/>
            </a:pPr>
            <a:r>
              <a:rPr lang="pt-BR"/>
              <a:t>AODV  (</a:t>
            </a:r>
            <a:r>
              <a:rPr i="1" lang="pt-BR"/>
              <a:t>Ad Hoc On-Demand Distance Vector</a:t>
            </a:r>
            <a:r>
              <a:rPr lang="pt-BR"/>
              <a:t>)</a:t>
            </a:r>
            <a:endParaRPr/>
          </a:p>
          <a:p>
            <a:pPr indent="-310832" lvl="3" marL="1828800" rtl="0" algn="l">
              <a:spcBef>
                <a:spcPts val="0"/>
              </a:spcBef>
              <a:spcAft>
                <a:spcPts val="0"/>
              </a:spcAft>
              <a:buSzPct val="100000"/>
              <a:buChar char="●"/>
            </a:pPr>
            <a:r>
              <a:rPr lang="pt-BR"/>
              <a:t>Facilita o roteamento e encaminhamento de dados em qualquer nó da rede.</a:t>
            </a:r>
            <a:endParaRPr/>
          </a:p>
          <a:p>
            <a:pPr indent="-310832" lvl="3" marL="1828800" rtl="0" algn="l">
              <a:spcBef>
                <a:spcPts val="0"/>
              </a:spcBef>
              <a:spcAft>
                <a:spcPts val="0"/>
              </a:spcAft>
              <a:buSzPct val="100000"/>
              <a:buChar char="●"/>
            </a:pPr>
            <a:r>
              <a:rPr lang="pt-BR"/>
              <a:t>Evita o desperdício de banda, minimiza processamento dos nós e mantém as rotas de pacotes de forma otimizada.</a:t>
            </a:r>
            <a:endParaRPr/>
          </a:p>
          <a:p>
            <a:pPr indent="-310832" lvl="1" marL="914400" rtl="0" algn="l">
              <a:spcBef>
                <a:spcPts val="0"/>
              </a:spcBef>
              <a:spcAft>
                <a:spcPts val="0"/>
              </a:spcAft>
              <a:buSzPct val="100000"/>
              <a:buChar char="○"/>
            </a:pPr>
            <a:r>
              <a:rPr lang="pt-BR" u="sng"/>
              <a:t>Aplicação</a:t>
            </a:r>
            <a:endParaRPr u="sng"/>
          </a:p>
          <a:p>
            <a:pPr indent="-310832" lvl="2" marL="1371600" rtl="0" algn="l">
              <a:spcBef>
                <a:spcPts val="0"/>
              </a:spcBef>
              <a:spcAft>
                <a:spcPts val="0"/>
              </a:spcAft>
              <a:buSzPct val="100000"/>
              <a:buChar char="■"/>
            </a:pPr>
            <a:r>
              <a:rPr i="1" lang="pt-BR"/>
              <a:t>Cluster: </a:t>
            </a:r>
            <a:r>
              <a:rPr lang="pt-BR"/>
              <a:t>grupo de serviços de uma aplicação.</a:t>
            </a:r>
            <a:endParaRPr/>
          </a:p>
          <a:p>
            <a:pPr indent="-310832" lvl="3" marL="1828800" rtl="0" algn="l">
              <a:spcBef>
                <a:spcPts val="0"/>
              </a:spcBef>
              <a:spcAft>
                <a:spcPts val="0"/>
              </a:spcAft>
              <a:buSzPct val="100000"/>
              <a:buChar char="●"/>
            </a:pPr>
            <a:r>
              <a:rPr lang="pt-BR"/>
              <a:t>Cada nó pertence a um cluster </a:t>
            </a:r>
            <a:r>
              <a:rPr lang="pt-BR"/>
              <a:t>específico</a:t>
            </a:r>
            <a:r>
              <a:rPr lang="pt-BR"/>
              <a:t>. </a:t>
            </a:r>
            <a:endParaRPr/>
          </a:p>
          <a:p>
            <a:pPr indent="-310832" lvl="3" marL="1828800" rtl="0" algn="l">
              <a:spcBef>
                <a:spcPts val="0"/>
              </a:spcBef>
              <a:spcAft>
                <a:spcPts val="0"/>
              </a:spcAft>
              <a:buSzPct val="100000"/>
              <a:buChar char="●"/>
            </a:pPr>
            <a:r>
              <a:rPr b="1" lang="pt-BR"/>
              <a:t>Exemplo - </a:t>
            </a:r>
            <a:r>
              <a:rPr lang="pt-BR"/>
              <a:t>Grupo de sistemas de iluminação realizam ações específicas, como “acender as luzes” ou “desligar as luzes”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5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36" name="Google Shape;1236;p15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37" name="Google Shape;1237;p15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38" name="Google Shape;1238;p150"/>
          <p:cNvSpPr txBox="1"/>
          <p:nvPr>
            <p:ph idx="1" type="body"/>
          </p:nvPr>
        </p:nvSpPr>
        <p:spPr>
          <a:xfrm>
            <a:off x="822175" y="1152475"/>
            <a:ext cx="7337700" cy="361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Tipos de Componentes</a:t>
            </a:r>
            <a:endParaRPr b="1"/>
          </a:p>
          <a:p>
            <a:pPr indent="-317500" lvl="1" marL="914400" rtl="0" algn="l">
              <a:spcBef>
                <a:spcPts val="0"/>
              </a:spcBef>
              <a:spcAft>
                <a:spcPts val="0"/>
              </a:spcAft>
              <a:buSzPts val="1400"/>
              <a:buChar char="○"/>
            </a:pPr>
            <a:r>
              <a:rPr lang="pt-BR" u="sng"/>
              <a:t>Coordenador</a:t>
            </a:r>
            <a:endParaRPr u="sng"/>
          </a:p>
          <a:p>
            <a:pPr indent="-317500" lvl="2" marL="1371600" rtl="0" algn="l">
              <a:spcBef>
                <a:spcPts val="0"/>
              </a:spcBef>
              <a:spcAft>
                <a:spcPts val="0"/>
              </a:spcAft>
              <a:buSzPts val="1400"/>
              <a:buChar char="■"/>
            </a:pPr>
            <a:r>
              <a:rPr lang="pt-BR"/>
              <a:t>Dispositivo mestre que governa toda a rede e permite a associação de outros dispositivos.</a:t>
            </a:r>
            <a:endParaRPr/>
          </a:p>
          <a:p>
            <a:pPr indent="-317500" lvl="2" marL="1371600" rtl="0" algn="l">
              <a:spcBef>
                <a:spcPts val="0"/>
              </a:spcBef>
              <a:spcAft>
                <a:spcPts val="0"/>
              </a:spcAft>
              <a:buSzPts val="1400"/>
              <a:buChar char="■"/>
            </a:pPr>
            <a:r>
              <a:rPr lang="pt-BR"/>
              <a:t>HUB Zigbee</a:t>
            </a:r>
            <a:endParaRPr/>
          </a:p>
          <a:p>
            <a:pPr indent="-317500" lvl="1" marL="914400" rtl="0" algn="l">
              <a:spcBef>
                <a:spcPts val="0"/>
              </a:spcBef>
              <a:spcAft>
                <a:spcPts val="0"/>
              </a:spcAft>
              <a:buSzPts val="1400"/>
              <a:buChar char="○"/>
            </a:pPr>
            <a:r>
              <a:rPr lang="pt-BR" u="sng"/>
              <a:t>Roteador</a:t>
            </a:r>
            <a:endParaRPr u="sng"/>
          </a:p>
          <a:p>
            <a:pPr indent="-317500" lvl="2" marL="1371600" rtl="0" algn="l">
              <a:spcBef>
                <a:spcPts val="0"/>
              </a:spcBef>
              <a:spcAft>
                <a:spcPts val="0"/>
              </a:spcAft>
              <a:buSzPts val="1400"/>
              <a:buChar char="■"/>
            </a:pPr>
            <a:r>
              <a:rPr lang="pt-BR"/>
              <a:t>Roteiam as informações entre os dispositivos da rede.</a:t>
            </a:r>
            <a:endParaRPr/>
          </a:p>
          <a:p>
            <a:pPr indent="-317500" lvl="1" marL="914400" rtl="0" algn="l">
              <a:spcBef>
                <a:spcPts val="0"/>
              </a:spcBef>
              <a:spcAft>
                <a:spcPts val="0"/>
              </a:spcAft>
              <a:buSzPts val="1400"/>
              <a:buChar char="○"/>
            </a:pPr>
            <a:r>
              <a:rPr lang="pt-BR" u="sng"/>
              <a:t>Dispositivo Final</a:t>
            </a:r>
            <a:endParaRPr u="sng"/>
          </a:p>
          <a:p>
            <a:pPr indent="-317500" lvl="2" marL="1371600" rtl="0" algn="l">
              <a:spcBef>
                <a:spcPts val="0"/>
              </a:spcBef>
              <a:spcAft>
                <a:spcPts val="0"/>
              </a:spcAft>
              <a:buSzPts val="1400"/>
              <a:buChar char="■"/>
            </a:pPr>
            <a:r>
              <a:rPr lang="pt-BR"/>
              <a:t>Sensores ou outros dispositivos IoT que coletam dados do ambiente.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15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44" name="Google Shape;1244;p15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45" name="Google Shape;1245;p15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46" name="Google Shape;1246;p151"/>
          <p:cNvSpPr txBox="1"/>
          <p:nvPr>
            <p:ph idx="1" type="body"/>
          </p:nvPr>
        </p:nvSpPr>
        <p:spPr>
          <a:xfrm>
            <a:off x="822175" y="1152475"/>
            <a:ext cx="7337700" cy="361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Como acontece a comunicação?</a:t>
            </a:r>
            <a:endParaRPr b="1"/>
          </a:p>
          <a:p>
            <a:pPr indent="-317500" lvl="1" marL="914400" rtl="0" algn="l">
              <a:spcBef>
                <a:spcPts val="0"/>
              </a:spcBef>
              <a:spcAft>
                <a:spcPts val="0"/>
              </a:spcAft>
              <a:buSzPts val="1400"/>
              <a:buChar char="○"/>
            </a:pPr>
            <a:r>
              <a:rPr lang="pt-BR"/>
              <a:t>Quando um </a:t>
            </a:r>
            <a:r>
              <a:rPr lang="pt-BR"/>
              <a:t>dispositivo</a:t>
            </a:r>
            <a:r>
              <a:rPr lang="pt-BR"/>
              <a:t> quer ingressar na rede, ele solicita ao coordenador da comunicação um endereço de rede 16 bits </a:t>
            </a:r>
            <a:endParaRPr/>
          </a:p>
          <a:p>
            <a:pPr indent="-317500" lvl="2" marL="1371600" rtl="0" algn="l">
              <a:spcBef>
                <a:spcPts val="0"/>
              </a:spcBef>
              <a:spcAft>
                <a:spcPts val="0"/>
              </a:spcAft>
              <a:buSzPts val="1400"/>
              <a:buChar char="■"/>
            </a:pPr>
            <a:r>
              <a:rPr lang="pt-BR"/>
              <a:t>Procedimento que faz parte do processo de associação.</a:t>
            </a:r>
            <a:endParaRPr/>
          </a:p>
          <a:p>
            <a:pPr indent="-317500" lvl="2" marL="1371600" rtl="0" algn="l">
              <a:spcBef>
                <a:spcPts val="0"/>
              </a:spcBef>
              <a:spcAft>
                <a:spcPts val="0"/>
              </a:spcAft>
              <a:buSzPts val="1400"/>
              <a:buChar char="■"/>
            </a:pPr>
            <a:r>
              <a:rPr lang="pt-BR"/>
              <a:t>Também são realizados procedimento de autenticação e criptografia.</a:t>
            </a:r>
            <a:endParaRPr/>
          </a:p>
          <a:p>
            <a:pPr indent="-317500" lvl="1" marL="914400" rtl="0" algn="l">
              <a:spcBef>
                <a:spcPts val="0"/>
              </a:spcBef>
              <a:spcAft>
                <a:spcPts val="0"/>
              </a:spcAft>
              <a:buSzPts val="1400"/>
              <a:buChar char="○"/>
            </a:pPr>
            <a:r>
              <a:rPr lang="pt-BR"/>
              <a:t>Após a adesão, um nó pode enviar </a:t>
            </a:r>
            <a:r>
              <a:rPr lang="pt-BR"/>
              <a:t>informações</a:t>
            </a:r>
            <a:r>
              <a:rPr lang="pt-BR"/>
              <a:t> para outros nós, que estão sempre prontos a receber pacotes.</a:t>
            </a:r>
            <a:endParaRPr/>
          </a:p>
          <a:p>
            <a:pPr indent="-317500" lvl="1" marL="914400" rtl="0" algn="l">
              <a:spcBef>
                <a:spcPts val="0"/>
              </a:spcBef>
              <a:spcAft>
                <a:spcPts val="0"/>
              </a:spcAft>
              <a:buSzPts val="1400"/>
              <a:buChar char="○"/>
            </a:pPr>
            <a:r>
              <a:rPr lang="pt-BR"/>
              <a:t>Quando o roteador recebe um pacote e verifica que o destino está dentro de sua área de cobertura, ele primeiro verifica se o dispositivo final de destino está ativo ou em modo de suspensão. </a:t>
            </a:r>
            <a:endParaRPr/>
          </a:p>
          <a:p>
            <a:pPr indent="-317500" lvl="2" marL="1371600" rtl="0" algn="l">
              <a:spcBef>
                <a:spcPts val="0"/>
              </a:spcBef>
              <a:spcAft>
                <a:spcPts val="0"/>
              </a:spcAft>
              <a:buSzPts val="1400"/>
              <a:buChar char="■"/>
            </a:pPr>
            <a:r>
              <a:rPr lang="pt-BR"/>
              <a:t>Se estiver ativo = o roteador encaminha o pacote para o dispositivo final. </a:t>
            </a:r>
            <a:endParaRPr/>
          </a:p>
          <a:p>
            <a:pPr indent="-317500" lvl="2" marL="1371600" rtl="0" algn="l">
              <a:spcBef>
                <a:spcPts val="0"/>
              </a:spcBef>
              <a:spcAft>
                <a:spcPts val="0"/>
              </a:spcAft>
              <a:buSzPts val="1400"/>
              <a:buChar char="■"/>
            </a:pPr>
            <a:r>
              <a:rPr lang="pt-BR"/>
              <a:t>Caso esteja em modo de suspensão = o roteador mantém o pacote protegido até que o dispositivo final acorde e solicite as informações.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sp>
        <p:nvSpPr>
          <p:cNvPr id="1251" name="Google Shape;1251;p15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52" name="Google Shape;1252;p15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53" name="Google Shape;1253;p15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54" name="Google Shape;1254;p152"/>
          <p:cNvSpPr txBox="1"/>
          <p:nvPr>
            <p:ph idx="1" type="body"/>
          </p:nvPr>
        </p:nvSpPr>
        <p:spPr>
          <a:xfrm>
            <a:off x="822175" y="1152475"/>
            <a:ext cx="7337700" cy="361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Modos de Operação</a:t>
            </a:r>
            <a:endParaRPr b="1"/>
          </a:p>
          <a:p>
            <a:pPr indent="-317500" lvl="1" marL="914400" rtl="0" algn="l">
              <a:spcBef>
                <a:spcPts val="0"/>
              </a:spcBef>
              <a:spcAft>
                <a:spcPts val="0"/>
              </a:spcAft>
              <a:buSzPts val="1400"/>
              <a:buChar char="○"/>
            </a:pPr>
            <a:r>
              <a:rPr lang="pt-BR" u="sng"/>
              <a:t>Beaconing</a:t>
            </a:r>
            <a:r>
              <a:rPr lang="pt-BR"/>
              <a:t> (Farol)</a:t>
            </a:r>
            <a:endParaRPr/>
          </a:p>
          <a:p>
            <a:pPr indent="-317500" lvl="2" marL="1371600" rtl="0" algn="l">
              <a:spcBef>
                <a:spcPts val="0"/>
              </a:spcBef>
              <a:spcAft>
                <a:spcPts val="0"/>
              </a:spcAft>
              <a:buSzPts val="1400"/>
              <a:buChar char="■"/>
            </a:pPr>
            <a:r>
              <a:rPr lang="pt-BR"/>
              <a:t>Destinado a redes com alta mobilidade</a:t>
            </a:r>
            <a:endParaRPr/>
          </a:p>
          <a:p>
            <a:pPr indent="-317500" lvl="2" marL="1371600" rtl="0" algn="l">
              <a:spcBef>
                <a:spcPts val="0"/>
              </a:spcBef>
              <a:spcAft>
                <a:spcPts val="0"/>
              </a:spcAft>
              <a:buSzPts val="1400"/>
              <a:buChar char="■"/>
            </a:pPr>
            <a:r>
              <a:rPr lang="pt-BR"/>
              <a:t>Roteadores enviam mensagens beacon periodicamente, confirmando sua presença e fornecendo informações cruciais sobre o estado da rede. </a:t>
            </a:r>
            <a:endParaRPr/>
          </a:p>
          <a:p>
            <a:pPr indent="-317500" lvl="1" marL="914400" rtl="0" algn="l">
              <a:spcBef>
                <a:spcPts val="0"/>
              </a:spcBef>
              <a:spcAft>
                <a:spcPts val="0"/>
              </a:spcAft>
              <a:buSzPts val="1400"/>
              <a:buChar char="○"/>
            </a:pPr>
            <a:r>
              <a:rPr lang="pt-BR" u="sng"/>
              <a:t>Non-beaconing</a:t>
            </a:r>
            <a:r>
              <a:rPr lang="pt-BR"/>
              <a:t> </a:t>
            </a:r>
            <a:endParaRPr/>
          </a:p>
          <a:p>
            <a:pPr indent="-317500" lvl="2" marL="1371600" rtl="0" algn="l">
              <a:spcBef>
                <a:spcPts val="0"/>
              </a:spcBef>
              <a:spcAft>
                <a:spcPts val="0"/>
              </a:spcAft>
              <a:buSzPts val="1400"/>
              <a:buChar char="■"/>
            </a:pPr>
            <a:r>
              <a:rPr lang="pt-BR"/>
              <a:t>Redes com baixa mobilidade, </a:t>
            </a:r>
            <a:endParaRPr/>
          </a:p>
          <a:p>
            <a:pPr indent="-317500" lvl="2" marL="1371600" rtl="0" algn="l">
              <a:spcBef>
                <a:spcPts val="0"/>
              </a:spcBef>
              <a:spcAft>
                <a:spcPts val="0"/>
              </a:spcAft>
              <a:buSzPts val="1400"/>
              <a:buChar char="■"/>
            </a:pPr>
            <a:r>
              <a:rPr lang="pt-BR"/>
              <a:t>Nós se comuniquem diretamente, eliminando a necessidade de roteadores.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5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60" name="Google Shape;1260;p15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61" name="Google Shape;1261;p15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62" name="Google Shape;1262;p153"/>
          <p:cNvSpPr txBox="1"/>
          <p:nvPr>
            <p:ph idx="1" type="body"/>
          </p:nvPr>
        </p:nvSpPr>
        <p:spPr>
          <a:xfrm>
            <a:off x="822175" y="1152475"/>
            <a:ext cx="7337700" cy="361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a:p>
            <a:pPr indent="-317500" lvl="1" marL="914400" rtl="0" algn="l">
              <a:spcBef>
                <a:spcPts val="0"/>
              </a:spcBef>
              <a:spcAft>
                <a:spcPts val="0"/>
              </a:spcAft>
              <a:buSzPts val="1400"/>
              <a:buChar char="○"/>
            </a:pPr>
            <a:r>
              <a:rPr lang="pt-BR"/>
              <a:t>Automação Residencial</a:t>
            </a:r>
            <a:endParaRPr/>
          </a:p>
          <a:p>
            <a:pPr indent="-317500" lvl="1" marL="914400" rtl="0" algn="l">
              <a:spcBef>
                <a:spcPts val="0"/>
              </a:spcBef>
              <a:spcAft>
                <a:spcPts val="0"/>
              </a:spcAft>
              <a:buSzPts val="1400"/>
              <a:buChar char="○"/>
            </a:pPr>
            <a:r>
              <a:rPr lang="pt-BR"/>
              <a:t>Automação Industrial</a:t>
            </a:r>
            <a:endParaRPr/>
          </a:p>
          <a:p>
            <a:pPr indent="-317500" lvl="1" marL="914400" rtl="0" algn="l">
              <a:spcBef>
                <a:spcPts val="0"/>
              </a:spcBef>
              <a:spcAft>
                <a:spcPts val="0"/>
              </a:spcAft>
              <a:buSzPts val="1400"/>
              <a:buChar char="○"/>
            </a:pPr>
            <a:r>
              <a:rPr lang="pt-BR"/>
              <a:t>Monitoramento de Redes Elétricas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5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Zigbee</a:t>
            </a:r>
            <a:endParaRPr/>
          </a:p>
        </p:txBody>
      </p:sp>
      <p:sp>
        <p:nvSpPr>
          <p:cNvPr id="1268" name="Google Shape;1268;p15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p:txBody>
      </p:sp>
      <p:sp>
        <p:nvSpPr>
          <p:cNvPr id="1269" name="Google Shape;1269;p15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t/>
            </a:r>
            <a:endParaRPr/>
          </a:p>
        </p:txBody>
      </p:sp>
      <p:sp>
        <p:nvSpPr>
          <p:cNvPr id="1270" name="Google Shape;1270;p15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pic>
        <p:nvPicPr>
          <p:cNvPr descr="Zigbee é um padrão global de comunicação de dispositivos que funciona de uma maneira diferente. Ele usa os próprios aparelhos para criar uma rede complexa, conhecida como mesh. Com isso, dá para transmitir os dados por distâncias maiores, pois as informações caminham por meio dos produtos, que funcionam como repetidores de sinal (somente aqueles que estão conectados diretamente na energia podem repetir sinal). O protocolo Zigbee não utiliza endereçamento IP. Portanto é necessário uma central de automação, conhecida como gateway ou HUB. &#10;&#10;Conheça toda a linha Hi Pro da Geonav." id="1271" name="Google Shape;1271;p154" title="Entendendo a tecnologia Zigbee">
            <a:hlinkClick r:id="rId3"/>
          </p:cNvPr>
          <p:cNvPicPr preferRelativeResize="0"/>
          <p:nvPr/>
        </p:nvPicPr>
        <p:blipFill>
          <a:blip r:embed="rId4">
            <a:alphaModFix/>
          </a:blip>
          <a:stretch>
            <a:fillRect/>
          </a:stretch>
        </p:blipFill>
        <p:spPr>
          <a:xfrm>
            <a:off x="2086713" y="1722400"/>
            <a:ext cx="4970575" cy="279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55"/>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Comparando as Tecnologias</a:t>
            </a:r>
            <a:endParaRPr/>
          </a:p>
        </p:txBody>
      </p:sp>
      <p:sp>
        <p:nvSpPr>
          <p:cNvPr id="1277" name="Google Shape;1277;p15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5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Comparação</a:t>
            </a:r>
            <a:endParaRPr/>
          </a:p>
        </p:txBody>
      </p:sp>
      <p:sp>
        <p:nvSpPr>
          <p:cNvPr id="1283" name="Google Shape;1283;p15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84" name="Google Shape;1284;p15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graphicFrame>
        <p:nvGraphicFramePr>
          <p:cNvPr id="1285" name="Google Shape;1285;p156"/>
          <p:cNvGraphicFramePr/>
          <p:nvPr/>
        </p:nvGraphicFramePr>
        <p:xfrm>
          <a:off x="346238" y="365550"/>
          <a:ext cx="3000000" cy="3000000"/>
        </p:xfrm>
        <a:graphic>
          <a:graphicData uri="http://schemas.openxmlformats.org/drawingml/2006/table">
            <a:tbl>
              <a:tblPr>
                <a:noFill/>
                <a:tableStyleId>{80F171C0-7FD8-428D-AD34-7EC9A586FD9F}</a:tableStyleId>
              </a:tblPr>
              <a:tblGrid>
                <a:gridCol w="896900"/>
                <a:gridCol w="646075"/>
                <a:gridCol w="691650"/>
                <a:gridCol w="760075"/>
                <a:gridCol w="775275"/>
                <a:gridCol w="904500"/>
                <a:gridCol w="950100"/>
                <a:gridCol w="1094525"/>
                <a:gridCol w="1094525"/>
              </a:tblGrid>
              <a:tr h="471575">
                <a:tc>
                  <a:txBody>
                    <a:bodyPr/>
                    <a:lstStyle/>
                    <a:p>
                      <a:pPr indent="0" lvl="0" marL="0" rtl="0" algn="r">
                        <a:spcBef>
                          <a:spcPts val="0"/>
                        </a:spcBef>
                        <a:spcAft>
                          <a:spcPts val="0"/>
                        </a:spcAft>
                        <a:buNone/>
                      </a:pPr>
                      <a:r>
                        <a:rPr lang="pt-BR" sz="900"/>
                        <a:t>Característica</a:t>
                      </a:r>
                      <a:endParaRPr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pt-BR" sz="900"/>
                        <a:t>Ethernet</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Wi-Fi</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Bluetooth</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BLE (Bluetooth Low Energy)</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LoRaWAN</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Sigfox</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NFC</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pt-BR" sz="900"/>
                        <a:t>Zigbee</a:t>
                      </a:r>
                      <a:endParaRPr b="1" sz="900"/>
                    </a:p>
                  </a:txBody>
                  <a:tcPr marT="91425" marB="91425" marR="91425" marL="91425"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Tipo</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Cabo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Sem fio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Alcance</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Até 100m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100m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10m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100m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15 km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50 km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10 cm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100m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Velocidade</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Até 10 Gbps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9.6 Gbps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3 Mbps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2 Mbps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0.3-50 kbps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100-600 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 424 kbps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Até</a:t>
                      </a:r>
                      <a:r>
                        <a:rPr lang="pt-BR" sz="900"/>
                        <a:t> 250 kbps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Consumo de Energia</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Alto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Moderado a alto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Moderado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Baixo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Baixo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Muito baixo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Baixo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Baixo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Uso Principal</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Redes locais, internet</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Redes locais sem fio, internet</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Conexão de dispositivos pessoais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Dispositivos de IoT, wearables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IoT, sensoriamento remoto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IoT, monitoramento de ativos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Pagamentos, compartilhamento de dados, identificação</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Automação residencial, IoT, Controle de Dispositivos</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Segurança</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Alta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Alta com WPA3</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Moderada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Moderada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Alta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Alta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Alta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Moderada a Alta</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Frequência</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Não aplicável</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2.4 GHz, 5 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2.4 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2.4 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Sub-GHz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Sub-GHz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13.56 MHz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2.4 GHz</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r h="100000">
                <a:tc>
                  <a:txBody>
                    <a:bodyPr/>
                    <a:lstStyle/>
                    <a:p>
                      <a:pPr indent="0" lvl="0" marL="0" rtl="0" algn="r">
                        <a:spcBef>
                          <a:spcPts val="0"/>
                        </a:spcBef>
                        <a:spcAft>
                          <a:spcPts val="0"/>
                        </a:spcAft>
                        <a:buNone/>
                      </a:pPr>
                      <a:r>
                        <a:rPr b="1" lang="pt-BR" sz="900"/>
                        <a:t>Padrão</a:t>
                      </a:r>
                      <a:endParaRPr b="1"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pt-BR" sz="900"/>
                        <a:t>IEEE 802.3</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IEEE 802.11</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IEEE 802.15.1</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IEEE 802.15.1</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LoRa Alliance</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Sigfox</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NFC Forum</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pt-BR" sz="900"/>
                        <a:t>IEEE 802.15.4</a:t>
                      </a:r>
                      <a:endParaRPr sz="900"/>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52" name="Google Shape;152;p2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53" name="Google Shape;153;p2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54" name="Google Shape;154;p2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Tecnologia de Transmissão</a:t>
            </a:r>
            <a:endParaRPr b="1"/>
          </a:p>
          <a:p>
            <a:pPr indent="-317500" lvl="1" marL="914400" rtl="0" algn="l">
              <a:spcBef>
                <a:spcPts val="0"/>
              </a:spcBef>
              <a:spcAft>
                <a:spcPts val="0"/>
              </a:spcAft>
              <a:buSzPts val="1400"/>
              <a:buChar char="○"/>
            </a:pPr>
            <a:r>
              <a:rPr lang="pt-BR"/>
              <a:t>Classificação quanto à forma de transmissão entre os </a:t>
            </a:r>
            <a:r>
              <a:rPr lang="pt-BR"/>
              <a:t>dispositivos</a:t>
            </a:r>
            <a:r>
              <a:rPr lang="pt-BR"/>
              <a:t>.</a:t>
            </a:r>
            <a:endParaRPr/>
          </a:p>
          <a:p>
            <a:pPr indent="-317500" lvl="2" marL="1371600" rtl="0" algn="l">
              <a:spcBef>
                <a:spcPts val="0"/>
              </a:spcBef>
              <a:spcAft>
                <a:spcPts val="0"/>
              </a:spcAft>
              <a:buSzPts val="1400"/>
              <a:buChar char="■"/>
            </a:pPr>
            <a:r>
              <a:rPr b="1" lang="pt-BR"/>
              <a:t>Redes com Fio</a:t>
            </a:r>
            <a:r>
              <a:rPr lang="pt-BR"/>
              <a:t>: Usam cabos físicos para a transmissão de dados.</a:t>
            </a:r>
            <a:endParaRPr/>
          </a:p>
          <a:p>
            <a:pPr indent="-317500" lvl="2" marL="1371600" rtl="0" algn="l">
              <a:spcBef>
                <a:spcPts val="0"/>
              </a:spcBef>
              <a:spcAft>
                <a:spcPts val="0"/>
              </a:spcAft>
              <a:buSzPts val="1400"/>
              <a:buChar char="■"/>
            </a:pPr>
            <a:r>
              <a:rPr b="1" lang="pt-BR"/>
              <a:t>Redes Sem Fio (Wi-Fi)</a:t>
            </a:r>
            <a:r>
              <a:rPr lang="pt-BR"/>
              <a:t>: Utilizam comunicação sem a necessidade de cabos físicos.</a:t>
            </a:r>
            <a:endParaRPr b="1"/>
          </a:p>
          <a:p>
            <a:pPr indent="0" lvl="0" marL="0" rtl="0" algn="l">
              <a:spcBef>
                <a:spcPts val="1200"/>
              </a:spcBef>
              <a:spcAft>
                <a:spcPts val="120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57"/>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Desafio 3</a:t>
            </a:r>
            <a:endParaRPr/>
          </a:p>
        </p:txBody>
      </p:sp>
      <p:sp>
        <p:nvSpPr>
          <p:cNvPr id="1291" name="Google Shape;1291;p15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Desafio 3</a:t>
            </a:r>
            <a:endParaRPr/>
          </a:p>
        </p:txBody>
      </p:sp>
      <p:sp>
        <p:nvSpPr>
          <p:cNvPr id="1297" name="Google Shape;1297;p15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298" name="Google Shape;1298;p15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299" name="Google Shape;1299;p158"/>
          <p:cNvSpPr txBox="1"/>
          <p:nvPr>
            <p:ph idx="1" type="body"/>
          </p:nvPr>
        </p:nvSpPr>
        <p:spPr>
          <a:xfrm>
            <a:off x="822175" y="1152475"/>
            <a:ext cx="7337700" cy="361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Desenvolva o projeto de uma solução de Internet das Coisas</a:t>
            </a:r>
            <a:endParaRPr/>
          </a:p>
          <a:p>
            <a:pPr indent="-317500" lvl="1" marL="914400" rtl="0" algn="l">
              <a:spcBef>
                <a:spcPts val="0"/>
              </a:spcBef>
              <a:spcAft>
                <a:spcPts val="0"/>
              </a:spcAft>
              <a:buSzPts val="1400"/>
              <a:buChar char="○"/>
            </a:pPr>
            <a:r>
              <a:rPr lang="pt-BR"/>
              <a:t>Título do Projeto</a:t>
            </a:r>
            <a:endParaRPr/>
          </a:p>
          <a:p>
            <a:pPr indent="-317500" lvl="1" marL="914400" rtl="0" algn="l">
              <a:spcBef>
                <a:spcPts val="0"/>
              </a:spcBef>
              <a:spcAft>
                <a:spcPts val="0"/>
              </a:spcAft>
              <a:buSzPts val="1400"/>
              <a:buChar char="○"/>
            </a:pPr>
            <a:r>
              <a:rPr lang="pt-BR"/>
              <a:t>Resumo do Projeto</a:t>
            </a:r>
            <a:endParaRPr/>
          </a:p>
          <a:p>
            <a:pPr indent="-317500" lvl="1" marL="914400" rtl="0" algn="l">
              <a:spcBef>
                <a:spcPts val="0"/>
              </a:spcBef>
              <a:spcAft>
                <a:spcPts val="0"/>
              </a:spcAft>
              <a:buSzPts val="1400"/>
              <a:buChar char="○"/>
            </a:pPr>
            <a:r>
              <a:rPr lang="pt-BR"/>
              <a:t>Área de Aplicação</a:t>
            </a:r>
            <a:endParaRPr/>
          </a:p>
          <a:p>
            <a:pPr indent="-317500" lvl="2" marL="1371600" rtl="0" algn="l">
              <a:spcBef>
                <a:spcPts val="0"/>
              </a:spcBef>
              <a:spcAft>
                <a:spcPts val="0"/>
              </a:spcAft>
              <a:buSzPts val="1400"/>
              <a:buChar char="■"/>
            </a:pPr>
            <a:r>
              <a:rPr lang="pt-BR"/>
              <a:t>Automação Residencial, Smart City, </a:t>
            </a:r>
            <a:r>
              <a:rPr lang="pt-BR"/>
              <a:t>Indústria</a:t>
            </a:r>
            <a:r>
              <a:rPr lang="pt-BR"/>
              <a:t> 4.0, etc</a:t>
            </a:r>
            <a:endParaRPr/>
          </a:p>
          <a:p>
            <a:pPr indent="-317500" lvl="1" marL="914400" rtl="0" algn="l">
              <a:spcBef>
                <a:spcPts val="0"/>
              </a:spcBef>
              <a:spcAft>
                <a:spcPts val="0"/>
              </a:spcAft>
              <a:buSzPts val="1400"/>
              <a:buChar char="○"/>
            </a:pPr>
            <a:r>
              <a:rPr lang="pt-BR"/>
              <a:t>Qual tipo de Rede será usada? </a:t>
            </a:r>
            <a:endParaRPr/>
          </a:p>
          <a:p>
            <a:pPr indent="-317500" lvl="2" marL="1371600" rtl="0" algn="l">
              <a:spcBef>
                <a:spcPts val="0"/>
              </a:spcBef>
              <a:spcAft>
                <a:spcPts val="0"/>
              </a:spcAft>
              <a:buSzPts val="1400"/>
              <a:buChar char="■"/>
            </a:pPr>
            <a:r>
              <a:rPr lang="pt-BR"/>
              <a:t>LAN, PAN, LPWAN, etc</a:t>
            </a:r>
            <a:endParaRPr/>
          </a:p>
          <a:p>
            <a:pPr indent="-317500" lvl="1" marL="914400" rtl="0" algn="l">
              <a:spcBef>
                <a:spcPts val="0"/>
              </a:spcBef>
              <a:spcAft>
                <a:spcPts val="0"/>
              </a:spcAft>
              <a:buSzPts val="1400"/>
              <a:buChar char="○"/>
            </a:pPr>
            <a:r>
              <a:rPr lang="pt-BR"/>
              <a:t>Qual a tecnologia de Rede que será utilizada?</a:t>
            </a:r>
            <a:endParaRPr/>
          </a:p>
          <a:p>
            <a:pPr indent="-317500" lvl="1" marL="914400" rtl="0" algn="l">
              <a:spcBef>
                <a:spcPts val="0"/>
              </a:spcBef>
              <a:spcAft>
                <a:spcPts val="0"/>
              </a:spcAft>
              <a:buSzPts val="1400"/>
              <a:buChar char="○"/>
            </a:pPr>
            <a:r>
              <a:rPr lang="pt-BR"/>
              <a:t>Quais os componentes que serão necessários para a construção do protótipo?</a:t>
            </a:r>
            <a:endParaRPr/>
          </a:p>
          <a:p>
            <a:pPr indent="-317500" lvl="2" marL="1371600" rtl="0" algn="l">
              <a:spcBef>
                <a:spcPts val="0"/>
              </a:spcBef>
              <a:spcAft>
                <a:spcPts val="0"/>
              </a:spcAft>
              <a:buSzPts val="1400"/>
              <a:buChar char="■"/>
            </a:pPr>
            <a:r>
              <a:rPr lang="pt-BR"/>
              <a:t>Liste todos os componentes</a:t>
            </a:r>
            <a:endParaRPr/>
          </a:p>
          <a:p>
            <a:pPr indent="-317500" lvl="2" marL="1371600" rtl="0" algn="l">
              <a:spcBef>
                <a:spcPts val="0"/>
              </a:spcBef>
              <a:spcAft>
                <a:spcPts val="0"/>
              </a:spcAft>
              <a:buSzPts val="1400"/>
              <a:buChar char="■"/>
            </a:pPr>
            <a:r>
              <a:rPr lang="pt-BR"/>
              <a:t>Faça um levantamento de preço da sua solução.</a:t>
            </a:r>
            <a:endParaRPr/>
          </a:p>
          <a:p>
            <a:pPr indent="-342900" lvl="0" marL="457200" rtl="0" algn="l">
              <a:spcBef>
                <a:spcPts val="0"/>
              </a:spcBef>
              <a:spcAft>
                <a:spcPts val="0"/>
              </a:spcAft>
              <a:buSzPts val="1800"/>
              <a:buChar char="➢"/>
            </a:pPr>
            <a:r>
              <a:rPr lang="pt-BR"/>
              <a:t>Os desafios serão apresentados na próxima semana, no horário das aulas.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60" name="Google Shape;160;p2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61" name="Google Shape;161;p2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62" name="Google Shape;162;p2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Modelo de camadas OSI (Open Systems Interconnection)</a:t>
            </a:r>
            <a:r>
              <a:rPr lang="pt-BR"/>
              <a:t> </a:t>
            </a:r>
            <a:endParaRPr/>
          </a:p>
          <a:p>
            <a:pPr indent="-317500" lvl="1" marL="914400" rtl="0" algn="l">
              <a:spcBef>
                <a:spcPts val="0"/>
              </a:spcBef>
              <a:spcAft>
                <a:spcPts val="0"/>
              </a:spcAft>
              <a:buSzPts val="1400"/>
              <a:buChar char="○"/>
            </a:pPr>
            <a:r>
              <a:rPr lang="pt-BR"/>
              <a:t>Consiste em um framework conceitual que define e padroniza as funções de comunicação de rede em sete camadas. </a:t>
            </a:r>
            <a:endParaRPr/>
          </a:p>
          <a:p>
            <a:pPr indent="-317500" lvl="1" marL="914400" rtl="0" algn="l">
              <a:spcBef>
                <a:spcPts val="0"/>
              </a:spcBef>
              <a:spcAft>
                <a:spcPts val="0"/>
              </a:spcAft>
              <a:buSzPts val="1400"/>
              <a:buChar char="○"/>
            </a:pPr>
            <a:r>
              <a:rPr lang="pt-BR"/>
              <a:t>Desenvolvido pela ISO (International Organization for Standardization) para </a:t>
            </a:r>
            <a:r>
              <a:rPr b="1" lang="pt-BR"/>
              <a:t>proporcionar uma abordagem modular e hierárquica para o design de redes. </a:t>
            </a:r>
            <a:endParaRPr b="1"/>
          </a:p>
          <a:p>
            <a:pPr indent="-317500" lvl="1" marL="914400" rtl="0" algn="l">
              <a:spcBef>
                <a:spcPts val="0"/>
              </a:spcBef>
              <a:spcAft>
                <a:spcPts val="0"/>
              </a:spcAft>
              <a:buSzPts val="1400"/>
              <a:buChar char="○"/>
            </a:pPr>
            <a:r>
              <a:rPr lang="pt-BR"/>
              <a:t>Cada camada no modelo OSI desempenha </a:t>
            </a:r>
            <a:r>
              <a:rPr b="1" lang="pt-BR"/>
              <a:t>um papel específico na comunicação de dados, e a comunicação entre camadas adjacentes é realizada por meio de interfaces bem definidas. </a:t>
            </a:r>
            <a:endParaRPr b="1"/>
          </a:p>
          <a:p>
            <a:pPr indent="-317500" lvl="1" marL="914400" rtl="0" algn="l">
              <a:spcBef>
                <a:spcPts val="0"/>
              </a:spcBef>
              <a:spcAft>
                <a:spcPts val="0"/>
              </a:spcAft>
              <a:buSzPts val="1400"/>
              <a:buChar char="○"/>
            </a:pPr>
            <a:r>
              <a:rPr lang="pt-BR"/>
              <a:t>O modelo OSI ajuda a entender e organizar os diversos aspectos envolvidos em sistemas de comunicação de rede.</a:t>
            </a:r>
            <a:endParaRPr b="1"/>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68" name="Google Shape;168;p2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69" name="Google Shape;169;p2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70" name="Google Shape;170;p24"/>
          <p:cNvPicPr preferRelativeResize="0"/>
          <p:nvPr/>
        </p:nvPicPr>
        <p:blipFill rotWithShape="1">
          <a:blip r:embed="rId3">
            <a:alphaModFix/>
          </a:blip>
          <a:srcRect b="0" l="0" r="55498" t="0"/>
          <a:stretch/>
        </p:blipFill>
        <p:spPr>
          <a:xfrm>
            <a:off x="6941999" y="837150"/>
            <a:ext cx="2154275" cy="3934350"/>
          </a:xfrm>
          <a:prstGeom prst="rect">
            <a:avLst/>
          </a:prstGeom>
          <a:noFill/>
          <a:ln>
            <a:noFill/>
          </a:ln>
        </p:spPr>
      </p:pic>
      <p:sp>
        <p:nvSpPr>
          <p:cNvPr id="171" name="Google Shape;171;p24"/>
          <p:cNvSpPr txBox="1"/>
          <p:nvPr>
            <p:ph idx="1" type="body"/>
          </p:nvPr>
        </p:nvSpPr>
        <p:spPr>
          <a:xfrm>
            <a:off x="822175" y="1152475"/>
            <a:ext cx="60021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pt-BR"/>
              <a:t>Camada Física (Physical Layer)</a:t>
            </a:r>
            <a:endParaRPr/>
          </a:p>
          <a:p>
            <a:pPr indent="-317500" lvl="1" marL="914400" rtl="0" algn="l">
              <a:spcBef>
                <a:spcPts val="0"/>
              </a:spcBef>
              <a:spcAft>
                <a:spcPts val="0"/>
              </a:spcAft>
              <a:buSzPts val="1400"/>
              <a:buChar char="○"/>
            </a:pPr>
            <a:r>
              <a:rPr lang="pt-BR"/>
              <a:t>Trata da transmissão física de bits sobre um meio de comunicação. </a:t>
            </a:r>
            <a:endParaRPr/>
          </a:p>
          <a:p>
            <a:pPr indent="-317500" lvl="1" marL="914400" rtl="0" algn="l">
              <a:spcBef>
                <a:spcPts val="0"/>
              </a:spcBef>
              <a:spcAft>
                <a:spcPts val="0"/>
              </a:spcAft>
              <a:buSzPts val="1400"/>
              <a:buChar char="○"/>
            </a:pPr>
            <a:r>
              <a:rPr lang="pt-BR"/>
              <a:t>Define as características elétricas, mecânicas e funcionais do hardware de rede.</a:t>
            </a:r>
            <a:endParaRPr/>
          </a:p>
          <a:p>
            <a:pPr indent="-342900" lvl="0" marL="457200" rtl="0" algn="l">
              <a:spcBef>
                <a:spcPts val="0"/>
              </a:spcBef>
              <a:spcAft>
                <a:spcPts val="0"/>
              </a:spcAft>
              <a:buSzPts val="1800"/>
              <a:buChar char="➢"/>
            </a:pPr>
            <a:r>
              <a:rPr b="1" lang="pt-BR"/>
              <a:t>Camada de Enlace de Dados (Data Link Layer)</a:t>
            </a:r>
            <a:endParaRPr/>
          </a:p>
          <a:p>
            <a:pPr indent="-317500" lvl="1" marL="914400" rtl="0" algn="l">
              <a:spcBef>
                <a:spcPts val="0"/>
              </a:spcBef>
              <a:spcAft>
                <a:spcPts val="0"/>
              </a:spcAft>
              <a:buSzPts val="1400"/>
              <a:buChar char="○"/>
            </a:pPr>
            <a:r>
              <a:rPr lang="pt-BR"/>
              <a:t>Fornece um serviço de entrega de quadros confiável entre dispositivos diretamente conectados. </a:t>
            </a:r>
            <a:endParaRPr/>
          </a:p>
          <a:p>
            <a:pPr indent="-317500" lvl="1" marL="914400" rtl="0" algn="l">
              <a:spcBef>
                <a:spcPts val="0"/>
              </a:spcBef>
              <a:spcAft>
                <a:spcPts val="0"/>
              </a:spcAft>
              <a:buSzPts val="1400"/>
              <a:buChar char="○"/>
            </a:pPr>
            <a:r>
              <a:rPr lang="pt-BR"/>
              <a:t>Trata do endereçamento físico (MAC), controle de acesso ao meio e detecção de erros.</a:t>
            </a:r>
            <a:endParaRPr/>
          </a:p>
          <a:p>
            <a:pPr indent="-342900" lvl="0" marL="457200" rtl="0" algn="l">
              <a:spcBef>
                <a:spcPts val="0"/>
              </a:spcBef>
              <a:spcAft>
                <a:spcPts val="0"/>
              </a:spcAft>
              <a:buSzPts val="1800"/>
              <a:buChar char="➢"/>
            </a:pPr>
            <a:r>
              <a:rPr b="1" lang="pt-BR"/>
              <a:t>Camada de Rede (Network Layer)</a:t>
            </a:r>
            <a:endParaRPr/>
          </a:p>
          <a:p>
            <a:pPr indent="-317500" lvl="1" marL="914400" rtl="0" algn="l">
              <a:spcBef>
                <a:spcPts val="0"/>
              </a:spcBef>
              <a:spcAft>
                <a:spcPts val="0"/>
              </a:spcAft>
              <a:buSzPts val="1400"/>
              <a:buChar char="○"/>
            </a:pPr>
            <a:r>
              <a:rPr lang="pt-BR"/>
              <a:t>Responsável pelo roteamento de dados entre diferentes redes. </a:t>
            </a:r>
            <a:endParaRPr/>
          </a:p>
          <a:p>
            <a:pPr indent="-317500" lvl="1" marL="914400" rtl="0" algn="l">
              <a:spcBef>
                <a:spcPts val="0"/>
              </a:spcBef>
              <a:spcAft>
                <a:spcPts val="0"/>
              </a:spcAft>
              <a:buSzPts val="1400"/>
              <a:buChar char="○"/>
            </a:pPr>
            <a:r>
              <a:rPr lang="pt-BR"/>
              <a:t>Fornece a capacidade de encaminhar pacotes de dados da origem para o destino através de redes intermediárias.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77" name="Google Shape;177;p2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78" name="Google Shape;178;p2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79" name="Google Shape;179;p25"/>
          <p:cNvPicPr preferRelativeResize="0"/>
          <p:nvPr/>
        </p:nvPicPr>
        <p:blipFill rotWithShape="1">
          <a:blip r:embed="rId3">
            <a:alphaModFix/>
          </a:blip>
          <a:srcRect b="0" l="0" r="55498" t="0"/>
          <a:stretch/>
        </p:blipFill>
        <p:spPr>
          <a:xfrm>
            <a:off x="6941999" y="837150"/>
            <a:ext cx="2154275" cy="3934350"/>
          </a:xfrm>
          <a:prstGeom prst="rect">
            <a:avLst/>
          </a:prstGeom>
          <a:noFill/>
          <a:ln>
            <a:noFill/>
          </a:ln>
        </p:spPr>
      </p:pic>
      <p:sp>
        <p:nvSpPr>
          <p:cNvPr id="180" name="Google Shape;180;p25"/>
          <p:cNvSpPr txBox="1"/>
          <p:nvPr>
            <p:ph idx="1" type="body"/>
          </p:nvPr>
        </p:nvSpPr>
        <p:spPr>
          <a:xfrm>
            <a:off x="822175" y="1152475"/>
            <a:ext cx="60021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Camada de Transporte (Transport Layer)</a:t>
            </a:r>
            <a:endParaRPr b="1"/>
          </a:p>
          <a:p>
            <a:pPr indent="-317500" lvl="1" marL="914400" rtl="0" algn="l">
              <a:spcBef>
                <a:spcPts val="0"/>
              </a:spcBef>
              <a:spcAft>
                <a:spcPts val="0"/>
              </a:spcAft>
              <a:buSzPts val="1400"/>
              <a:buChar char="○"/>
            </a:pPr>
            <a:r>
              <a:rPr lang="pt-BR"/>
              <a:t>Oferece serviços de comunicação fim-a-fim, garantindo que os dados sejam entregues de maneira ordenada, sem erros e eficientemente. </a:t>
            </a:r>
            <a:endParaRPr/>
          </a:p>
          <a:p>
            <a:pPr indent="-317500" lvl="1" marL="914400" rtl="0" algn="l">
              <a:spcBef>
                <a:spcPts val="0"/>
              </a:spcBef>
              <a:spcAft>
                <a:spcPts val="0"/>
              </a:spcAft>
              <a:buSzPts val="1400"/>
              <a:buChar char="○"/>
            </a:pPr>
            <a:r>
              <a:rPr lang="pt-BR"/>
              <a:t>Controla o fluxo, a correção de erros e a retransmissão de dados.</a:t>
            </a:r>
            <a:endParaRPr/>
          </a:p>
          <a:p>
            <a:pPr indent="-342900" lvl="0" marL="457200" rtl="0" algn="l">
              <a:spcBef>
                <a:spcPts val="0"/>
              </a:spcBef>
              <a:spcAft>
                <a:spcPts val="0"/>
              </a:spcAft>
              <a:buSzPts val="1800"/>
              <a:buChar char="➢"/>
            </a:pPr>
            <a:r>
              <a:rPr b="1" lang="pt-BR"/>
              <a:t>Camada de Sessão (Session Layer)</a:t>
            </a:r>
            <a:endParaRPr b="1"/>
          </a:p>
          <a:p>
            <a:pPr indent="-317500" lvl="1" marL="914400" rtl="0" algn="l">
              <a:spcBef>
                <a:spcPts val="0"/>
              </a:spcBef>
              <a:spcAft>
                <a:spcPts val="0"/>
              </a:spcAft>
              <a:buSzPts val="1400"/>
              <a:buChar char="○"/>
            </a:pPr>
            <a:r>
              <a:rPr lang="pt-BR"/>
              <a:t>Esta camada estabelece, gerencia e encerra sessões de comunicação entre aplicações em diferentes dispositivos.</a:t>
            </a:r>
            <a:endParaRPr/>
          </a:p>
          <a:p>
            <a:pPr indent="-317500" lvl="1" marL="914400" rtl="0" algn="l">
              <a:spcBef>
                <a:spcPts val="0"/>
              </a:spcBef>
              <a:spcAft>
                <a:spcPts val="0"/>
              </a:spcAft>
              <a:buSzPts val="1400"/>
              <a:buChar char="○"/>
            </a:pPr>
            <a:r>
              <a:rPr lang="pt-BR"/>
              <a:t>Fornece serviços de diálogo, sincronização e controle de tokens.</a:t>
            </a:r>
            <a:endParaRPr b="1"/>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86" name="Google Shape;186;p2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87" name="Google Shape;187;p2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188" name="Google Shape;188;p26"/>
          <p:cNvPicPr preferRelativeResize="0"/>
          <p:nvPr/>
        </p:nvPicPr>
        <p:blipFill rotWithShape="1">
          <a:blip r:embed="rId3">
            <a:alphaModFix/>
          </a:blip>
          <a:srcRect b="0" l="0" r="55498" t="0"/>
          <a:stretch/>
        </p:blipFill>
        <p:spPr>
          <a:xfrm>
            <a:off x="6941999" y="837150"/>
            <a:ext cx="2154275" cy="3934350"/>
          </a:xfrm>
          <a:prstGeom prst="rect">
            <a:avLst/>
          </a:prstGeom>
          <a:noFill/>
          <a:ln>
            <a:noFill/>
          </a:ln>
        </p:spPr>
      </p:pic>
      <p:sp>
        <p:nvSpPr>
          <p:cNvPr id="189" name="Google Shape;189;p26"/>
          <p:cNvSpPr txBox="1"/>
          <p:nvPr>
            <p:ph idx="1" type="body"/>
          </p:nvPr>
        </p:nvSpPr>
        <p:spPr>
          <a:xfrm>
            <a:off x="822175" y="1152475"/>
            <a:ext cx="6002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Camada de Apresentação (Presentation Layer)</a:t>
            </a:r>
            <a:endParaRPr b="1"/>
          </a:p>
          <a:p>
            <a:pPr indent="-317500" lvl="1" marL="914400" rtl="0" algn="l">
              <a:spcBef>
                <a:spcPts val="0"/>
              </a:spcBef>
              <a:spcAft>
                <a:spcPts val="0"/>
              </a:spcAft>
              <a:buSzPts val="1400"/>
              <a:buChar char="○"/>
            </a:pPr>
            <a:r>
              <a:rPr lang="pt-BR"/>
              <a:t>A camada de apresentação lida com a tradução, compressão e criptografia dos dados, garantindo que os dados estejam em um formato legível e compreensível entre as aplicações.</a:t>
            </a:r>
            <a:endParaRPr/>
          </a:p>
          <a:p>
            <a:pPr indent="-342900" lvl="0" marL="457200" rtl="0" algn="l">
              <a:spcBef>
                <a:spcPts val="0"/>
              </a:spcBef>
              <a:spcAft>
                <a:spcPts val="0"/>
              </a:spcAft>
              <a:buSzPts val="1800"/>
              <a:buChar char="➢"/>
            </a:pPr>
            <a:r>
              <a:rPr b="1" lang="pt-BR"/>
              <a:t>Camada de Aplicação (Application Layer)</a:t>
            </a:r>
            <a:endParaRPr b="1"/>
          </a:p>
          <a:p>
            <a:pPr indent="-317500" lvl="1" marL="914400" rtl="0" algn="l">
              <a:spcBef>
                <a:spcPts val="0"/>
              </a:spcBef>
              <a:spcAft>
                <a:spcPts val="0"/>
              </a:spcAft>
              <a:buSzPts val="1400"/>
              <a:buChar char="○"/>
            </a:pPr>
            <a:r>
              <a:rPr lang="pt-BR"/>
              <a:t>Fornece interfaces para que as aplicações de software se comuniquem com a rede. </a:t>
            </a:r>
            <a:endParaRPr/>
          </a:p>
          <a:p>
            <a:pPr indent="-317500" lvl="1" marL="914400" rtl="0" algn="l">
              <a:spcBef>
                <a:spcPts val="0"/>
              </a:spcBef>
              <a:spcAft>
                <a:spcPts val="0"/>
              </a:spcAft>
              <a:buSzPts val="1400"/>
              <a:buChar char="○"/>
            </a:pPr>
            <a:r>
              <a:rPr lang="pt-BR"/>
              <a:t>Inclui protocolos de aplicação, como HTTP, SMTP e FTP.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Na aula anterior…</a:t>
            </a:r>
            <a:endParaRPr/>
          </a:p>
        </p:txBody>
      </p:sp>
      <p:sp>
        <p:nvSpPr>
          <p:cNvPr id="43" name="Google Shape;43;p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4" name="Google Shape;44;p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apresentamos os protocolos mais usados de transferência de dados entre dispositivos físicos</a:t>
            </a:r>
            <a:endParaRPr/>
          </a:p>
          <a:p>
            <a:pPr indent="-317500" lvl="1" marL="914400" rtl="0" algn="l">
              <a:spcBef>
                <a:spcPts val="0"/>
              </a:spcBef>
              <a:spcAft>
                <a:spcPts val="0"/>
              </a:spcAft>
              <a:buSzPts val="1400"/>
              <a:buChar char="○"/>
            </a:pPr>
            <a:r>
              <a:rPr lang="pt-BR"/>
              <a:t>UART</a:t>
            </a:r>
            <a:endParaRPr/>
          </a:p>
          <a:p>
            <a:pPr indent="-317500" lvl="1" marL="914400" rtl="0" algn="l">
              <a:spcBef>
                <a:spcPts val="0"/>
              </a:spcBef>
              <a:spcAft>
                <a:spcPts val="0"/>
              </a:spcAft>
              <a:buSzPts val="1400"/>
              <a:buChar char="○"/>
            </a:pPr>
            <a:r>
              <a:rPr lang="pt-BR"/>
              <a:t>I2C</a:t>
            </a:r>
            <a:endParaRPr/>
          </a:p>
          <a:p>
            <a:pPr indent="-317500" lvl="1" marL="914400" rtl="0" algn="l">
              <a:spcBef>
                <a:spcPts val="0"/>
              </a:spcBef>
              <a:spcAft>
                <a:spcPts val="0"/>
              </a:spcAft>
              <a:buSzPts val="1400"/>
              <a:buChar char="○"/>
            </a:pPr>
            <a:r>
              <a:rPr lang="pt-BR"/>
              <a:t>SPI</a:t>
            </a:r>
            <a:endParaRPr/>
          </a:p>
        </p:txBody>
      </p:sp>
      <p:sp>
        <p:nvSpPr>
          <p:cNvPr id="45" name="Google Shape;45;p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195" name="Google Shape;195;p2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196" name="Google Shape;196;p2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197" name="Google Shape;197;p2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Em aplicações IoT temos diferentes protocolos em diferentes camadas.</a:t>
            </a:r>
            <a:endParaRPr/>
          </a:p>
          <a:p>
            <a:pPr indent="-317500" lvl="1" marL="914400" rtl="0" algn="l">
              <a:spcBef>
                <a:spcPts val="0"/>
              </a:spcBef>
              <a:spcAft>
                <a:spcPts val="0"/>
              </a:spcAft>
              <a:buSzPts val="1400"/>
              <a:buChar char="○"/>
            </a:pPr>
            <a:r>
              <a:rPr lang="pt-BR"/>
              <a:t>Camada de Aplicação</a:t>
            </a:r>
            <a:endParaRPr/>
          </a:p>
          <a:p>
            <a:pPr indent="-317500" lvl="2" marL="1371600" rtl="0" algn="l">
              <a:spcBef>
                <a:spcPts val="0"/>
              </a:spcBef>
              <a:spcAft>
                <a:spcPts val="0"/>
              </a:spcAft>
              <a:buSzPts val="1400"/>
              <a:buChar char="■"/>
            </a:pPr>
            <a:r>
              <a:rPr lang="pt-BR"/>
              <a:t>CoAP, AMQP, DDS, MQTT</a:t>
            </a:r>
            <a:endParaRPr/>
          </a:p>
          <a:p>
            <a:pPr indent="-317500" lvl="1" marL="914400" rtl="0" algn="l">
              <a:spcBef>
                <a:spcPts val="0"/>
              </a:spcBef>
              <a:spcAft>
                <a:spcPts val="0"/>
              </a:spcAft>
              <a:buSzPts val="1400"/>
              <a:buChar char="○"/>
            </a:pPr>
            <a:r>
              <a:rPr lang="pt-BR"/>
              <a:t>Camada de Transporte</a:t>
            </a:r>
            <a:endParaRPr/>
          </a:p>
          <a:p>
            <a:pPr indent="-317500" lvl="2" marL="1371600" rtl="0" algn="l">
              <a:spcBef>
                <a:spcPts val="0"/>
              </a:spcBef>
              <a:spcAft>
                <a:spcPts val="0"/>
              </a:spcAft>
              <a:buSzPts val="1400"/>
              <a:buChar char="■"/>
            </a:pPr>
            <a:r>
              <a:rPr lang="pt-BR"/>
              <a:t>UDP,TCP</a:t>
            </a:r>
            <a:endParaRPr/>
          </a:p>
          <a:p>
            <a:pPr indent="-317500" lvl="1" marL="914400" rtl="0" algn="l">
              <a:spcBef>
                <a:spcPts val="0"/>
              </a:spcBef>
              <a:spcAft>
                <a:spcPts val="0"/>
              </a:spcAft>
              <a:buSzPts val="1400"/>
              <a:buChar char="○"/>
            </a:pPr>
            <a:r>
              <a:rPr lang="pt-BR"/>
              <a:t>Camada de Rede</a:t>
            </a:r>
            <a:endParaRPr/>
          </a:p>
          <a:p>
            <a:pPr indent="-317500" lvl="2" marL="1371600" rtl="0" algn="l">
              <a:spcBef>
                <a:spcPts val="0"/>
              </a:spcBef>
              <a:spcAft>
                <a:spcPts val="0"/>
              </a:spcAft>
              <a:buSzPts val="1400"/>
              <a:buChar char="■"/>
            </a:pPr>
            <a:r>
              <a:rPr lang="pt-BR"/>
              <a:t>IPv6, RPL, IPv4</a:t>
            </a:r>
            <a:endParaRPr/>
          </a:p>
          <a:p>
            <a:pPr indent="-317500" lvl="1" marL="914400" rtl="0" algn="l">
              <a:spcBef>
                <a:spcPts val="0"/>
              </a:spcBef>
              <a:spcAft>
                <a:spcPts val="0"/>
              </a:spcAft>
              <a:buSzPts val="1400"/>
              <a:buChar char="○"/>
            </a:pPr>
            <a:r>
              <a:rPr lang="pt-BR"/>
              <a:t>Camada de Adaptação*</a:t>
            </a:r>
            <a:endParaRPr/>
          </a:p>
          <a:p>
            <a:pPr indent="-317500" lvl="2" marL="1371600" rtl="0" algn="l">
              <a:spcBef>
                <a:spcPts val="0"/>
              </a:spcBef>
              <a:spcAft>
                <a:spcPts val="0"/>
              </a:spcAft>
              <a:buSzPts val="1400"/>
              <a:buChar char="■"/>
            </a:pPr>
            <a:r>
              <a:rPr lang="pt-BR"/>
              <a:t>BLE, WPAN</a:t>
            </a:r>
            <a:endParaRPr/>
          </a:p>
          <a:p>
            <a:pPr indent="-317500" lvl="1" marL="914400" rtl="0" algn="l">
              <a:spcBef>
                <a:spcPts val="0"/>
              </a:spcBef>
              <a:spcAft>
                <a:spcPts val="0"/>
              </a:spcAft>
              <a:buSzPts val="1400"/>
              <a:buChar char="○"/>
            </a:pPr>
            <a:r>
              <a:rPr lang="pt-BR"/>
              <a:t>Camada Física e Enlace</a:t>
            </a:r>
            <a:endParaRPr/>
          </a:p>
          <a:p>
            <a:pPr indent="-317500" lvl="2" marL="1371600" rtl="0" algn="l">
              <a:spcBef>
                <a:spcPts val="0"/>
              </a:spcBef>
              <a:spcAft>
                <a:spcPts val="0"/>
              </a:spcAft>
              <a:buSzPts val="1400"/>
              <a:buChar char="■"/>
            </a:pPr>
            <a:r>
              <a:rPr lang="pt-BR"/>
              <a:t>BLE, LTE, NFC, RFiD, WiFi, Ethernet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03" name="Google Shape;203;p2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04" name="Google Shape;204;p2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05" name="Google Shape;205;p2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lang="pt-BR"/>
              <a:t>Transmission Control Protocol/Internet Protocol</a:t>
            </a:r>
            <a:endParaRPr/>
          </a:p>
          <a:p>
            <a:pPr indent="-317500" lvl="1" marL="914400" rtl="0" algn="l">
              <a:spcBef>
                <a:spcPts val="0"/>
              </a:spcBef>
              <a:spcAft>
                <a:spcPts val="0"/>
              </a:spcAft>
              <a:buSzPts val="1400"/>
              <a:buChar char="○"/>
            </a:pPr>
            <a:r>
              <a:rPr lang="pt-BR"/>
              <a:t>Consiste em um conjunto de protocolos de comunicação que define como os dispositivos em uma rede devem se comunicar. </a:t>
            </a:r>
            <a:endParaRPr/>
          </a:p>
          <a:p>
            <a:pPr indent="-317500" lvl="1" marL="914400" rtl="0" algn="l">
              <a:spcBef>
                <a:spcPts val="0"/>
              </a:spcBef>
              <a:spcAft>
                <a:spcPts val="0"/>
              </a:spcAft>
              <a:buSzPts val="1400"/>
              <a:buChar char="○"/>
            </a:pPr>
            <a:r>
              <a:rPr lang="pt-BR"/>
              <a:t>Serve como o modelo padrão para a comunicação em redes de computadores e é fundamental para o funcionamento da Internet. </a:t>
            </a:r>
            <a:endParaRPr/>
          </a:p>
          <a:p>
            <a:pPr indent="-317500" lvl="1" marL="914400" rtl="0" algn="l">
              <a:spcBef>
                <a:spcPts val="0"/>
              </a:spcBef>
              <a:spcAft>
                <a:spcPts val="0"/>
              </a:spcAft>
              <a:buSzPts val="1400"/>
              <a:buChar char="○"/>
            </a:pPr>
            <a:r>
              <a:rPr lang="pt-BR"/>
              <a:t>Basicamente é composto por dois protocolos principais, o </a:t>
            </a:r>
            <a:r>
              <a:rPr b="1" lang="pt-BR"/>
              <a:t>TCP</a:t>
            </a:r>
            <a:r>
              <a:rPr lang="pt-BR"/>
              <a:t> e o </a:t>
            </a:r>
            <a:r>
              <a:rPr b="1" lang="pt-BR"/>
              <a:t>IP</a:t>
            </a:r>
            <a:r>
              <a:rPr lang="pt-BR"/>
              <a:t>, além de outros protocolos relacionados. </a:t>
            </a:r>
            <a:endParaRPr/>
          </a:p>
          <a:p>
            <a:pPr indent="-317500" lvl="1" marL="914400" rtl="0" algn="l">
              <a:spcBef>
                <a:spcPts val="0"/>
              </a:spcBef>
              <a:spcAft>
                <a:spcPts val="0"/>
              </a:spcAft>
              <a:buSzPts val="1400"/>
              <a:buChar char="○"/>
            </a:pPr>
            <a:r>
              <a:rPr lang="pt-BR"/>
              <a:t>Alguns conceitos importantes deste protocolo são apresentados a seguir.</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11" name="Google Shape;211;p2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12" name="Google Shape;212;p2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13" name="Google Shape;213;p2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IP (Internet Protocol)</a:t>
            </a:r>
            <a:endParaRPr b="1"/>
          </a:p>
          <a:p>
            <a:pPr indent="-317500" lvl="2" marL="1371600" rtl="0" algn="l">
              <a:spcBef>
                <a:spcPts val="0"/>
              </a:spcBef>
              <a:spcAft>
                <a:spcPts val="0"/>
              </a:spcAft>
              <a:buSzPts val="1400"/>
              <a:buChar char="■"/>
            </a:pPr>
            <a:r>
              <a:rPr lang="pt-BR"/>
              <a:t>Responsável pela atribuição de endereços únicos a cada dispositivo conectado à rede. </a:t>
            </a:r>
            <a:endParaRPr/>
          </a:p>
          <a:p>
            <a:pPr indent="-317500" lvl="2" marL="1371600" rtl="0" algn="l">
              <a:spcBef>
                <a:spcPts val="0"/>
              </a:spcBef>
              <a:spcAft>
                <a:spcPts val="0"/>
              </a:spcAft>
              <a:buSzPts val="1400"/>
              <a:buChar char="■"/>
            </a:pPr>
            <a:r>
              <a:rPr lang="pt-BR"/>
              <a:t>Usados para identificar e localizar dispositivos em uma rede, permitindo a rotação eficiente dos dados entre eles. </a:t>
            </a:r>
            <a:endParaRPr/>
          </a:p>
          <a:p>
            <a:pPr indent="-317500" lvl="2" marL="1371600" rtl="0" algn="l">
              <a:spcBef>
                <a:spcPts val="0"/>
              </a:spcBef>
              <a:spcAft>
                <a:spcPts val="0"/>
              </a:spcAft>
              <a:buSzPts val="1400"/>
              <a:buChar char="■"/>
            </a:pPr>
            <a:r>
              <a:rPr lang="pt-BR"/>
              <a:t>Existem duas versões principais do IP em uso: </a:t>
            </a:r>
            <a:endParaRPr/>
          </a:p>
          <a:p>
            <a:pPr indent="-317500" lvl="3" marL="1828800" rtl="0" algn="l">
              <a:spcBef>
                <a:spcPts val="0"/>
              </a:spcBef>
              <a:spcAft>
                <a:spcPts val="0"/>
              </a:spcAft>
              <a:buSzPts val="1400"/>
              <a:buChar char="●"/>
            </a:pPr>
            <a:r>
              <a:rPr lang="pt-BR"/>
              <a:t>IPv4 (Internet Protocol version 4) e </a:t>
            </a:r>
            <a:endParaRPr/>
          </a:p>
          <a:p>
            <a:pPr indent="-317500" lvl="3" marL="1828800" rtl="0" algn="l">
              <a:spcBef>
                <a:spcPts val="0"/>
              </a:spcBef>
              <a:spcAft>
                <a:spcPts val="0"/>
              </a:spcAft>
              <a:buSzPts val="1400"/>
              <a:buChar char="●"/>
            </a:pPr>
            <a:r>
              <a:rPr lang="pt-BR"/>
              <a:t>IPv6 (Internet Protocol version 6), sendo o IPv6 desenvolvido para resolver o esgotamento de endereços IPv4.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19" name="Google Shape;219;p3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20" name="Google Shape;220;p3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21" name="Google Shape;221;p3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Máscara de Rede</a:t>
            </a:r>
            <a:r>
              <a:rPr lang="pt-BR"/>
              <a:t> </a:t>
            </a:r>
            <a:endParaRPr/>
          </a:p>
          <a:p>
            <a:pPr indent="-317500" lvl="2" marL="1371600" rtl="0" algn="l">
              <a:spcBef>
                <a:spcPts val="0"/>
              </a:spcBef>
              <a:spcAft>
                <a:spcPts val="0"/>
              </a:spcAft>
              <a:buSzPts val="1400"/>
              <a:buChar char="■"/>
            </a:pPr>
            <a:r>
              <a:rPr lang="pt-BR"/>
              <a:t>A máscara de rede é um componente do endereço IP que indica quais partes do endereço são destinadas à identificação da rede e quais partes são destinadas à identificação do host (dispositivo específico dentro da rede). </a:t>
            </a:r>
            <a:endParaRPr/>
          </a:p>
          <a:p>
            <a:pPr indent="-317500" lvl="2" marL="1371600" rtl="0" algn="l">
              <a:spcBef>
                <a:spcPts val="0"/>
              </a:spcBef>
              <a:spcAft>
                <a:spcPts val="0"/>
              </a:spcAft>
              <a:buSzPts val="1400"/>
              <a:buChar char="■"/>
            </a:pPr>
            <a:r>
              <a:rPr lang="pt-BR"/>
              <a:t>Usada em conjunto com o endereço IP para definir a sub-rede à qual um dispositivo pertence. </a:t>
            </a:r>
            <a:endParaRPr/>
          </a:p>
          <a:p>
            <a:pPr indent="-317500" lvl="2" marL="1371600" rtl="0" algn="l">
              <a:spcBef>
                <a:spcPts val="0"/>
              </a:spcBef>
              <a:spcAft>
                <a:spcPts val="0"/>
              </a:spcAft>
              <a:buSzPts val="1400"/>
              <a:buChar char="■"/>
            </a:pPr>
            <a:r>
              <a:rPr lang="pt-BR"/>
              <a:t>Geralmente expressa como uma sequência de números binários ou em notação decimal, como "255.255.255.0". </a:t>
            </a:r>
            <a:endParaRPr/>
          </a:p>
          <a:p>
            <a:pPr indent="-317500" lvl="2" marL="1371600" rtl="0" algn="l">
              <a:spcBef>
                <a:spcPts val="0"/>
              </a:spcBef>
              <a:spcAft>
                <a:spcPts val="0"/>
              </a:spcAft>
              <a:buSzPts val="1400"/>
              <a:buChar char="■"/>
            </a:pPr>
            <a:r>
              <a:rPr lang="pt-BR"/>
              <a:t>Ajuda a dividir o espaço de endereçamento IP em sub-redes, permitindo uma melhor organização e gerenciamento das redes.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27" name="Google Shape;227;p3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28" name="Google Shape;228;p3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29" name="Google Shape;229;p3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Gateway</a:t>
            </a:r>
            <a:endParaRPr/>
          </a:p>
          <a:p>
            <a:pPr indent="-317500" lvl="2" marL="1371600" rtl="0" algn="l">
              <a:spcBef>
                <a:spcPts val="0"/>
              </a:spcBef>
              <a:spcAft>
                <a:spcPts val="0"/>
              </a:spcAft>
              <a:buSzPts val="1400"/>
              <a:buChar char="■"/>
            </a:pPr>
            <a:r>
              <a:rPr lang="pt-BR"/>
              <a:t>Dispositivo que atua como ponto de entrada ou saída entre duas redes distintas, permitindo a comunicação entre elas. Em redes domésticas, o gateway geralmente é o roteador, que conecta a rede local à Internet.</a:t>
            </a:r>
            <a:endParaRPr/>
          </a:p>
          <a:p>
            <a:pPr indent="-317500" lvl="2" marL="1371600" rtl="0" algn="l">
              <a:spcBef>
                <a:spcPts val="0"/>
              </a:spcBef>
              <a:spcAft>
                <a:spcPts val="0"/>
              </a:spcAft>
              <a:buSzPts val="1400"/>
              <a:buChar char="■"/>
            </a:pPr>
            <a:r>
              <a:rPr lang="pt-BR"/>
              <a:t>Gerencia o tráfego de dados entre a rede local e a rede externa, encaminhando os dados corretamente.</a:t>
            </a:r>
            <a:endParaRPr/>
          </a:p>
          <a:p>
            <a:pPr indent="-317500" lvl="1" marL="914400" rtl="0" algn="l">
              <a:spcBef>
                <a:spcPts val="0"/>
              </a:spcBef>
              <a:spcAft>
                <a:spcPts val="0"/>
              </a:spcAft>
              <a:buSzPts val="1400"/>
              <a:buChar char="○"/>
            </a:pPr>
            <a:r>
              <a:rPr b="1" lang="pt-BR"/>
              <a:t>Porta</a:t>
            </a:r>
            <a:endParaRPr/>
          </a:p>
          <a:p>
            <a:pPr indent="-317500" lvl="2" marL="1371600" rtl="0" algn="l">
              <a:spcBef>
                <a:spcPts val="0"/>
              </a:spcBef>
              <a:spcAft>
                <a:spcPts val="0"/>
              </a:spcAft>
              <a:buSzPts val="1400"/>
              <a:buChar char="■"/>
            </a:pPr>
            <a:r>
              <a:rPr lang="pt-BR"/>
              <a:t>Refere-se a um número de identificação atribuído a um processo específico ou serviço que está sendo executado em um dispositivo. </a:t>
            </a:r>
            <a:endParaRPr/>
          </a:p>
          <a:p>
            <a:pPr indent="-317500" lvl="2" marL="1371600" rtl="0" algn="l">
              <a:spcBef>
                <a:spcPts val="0"/>
              </a:spcBef>
              <a:spcAft>
                <a:spcPts val="0"/>
              </a:spcAft>
              <a:buSzPts val="1400"/>
              <a:buChar char="■"/>
            </a:pPr>
            <a:r>
              <a:rPr lang="pt-BR"/>
              <a:t>Destina-se a permitir que vários serviços ou processos diferentes em um mesmo dispositivo se comuniquem de maneira eficiente, garantindo que os dados sejam entregues à aplicação correta.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35" name="Google Shape;235;p3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36" name="Google Shape;236;p3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37" name="Google Shape;237;p3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MAC</a:t>
            </a:r>
            <a:endParaRPr/>
          </a:p>
          <a:p>
            <a:pPr indent="-317500" lvl="2" marL="1371600" rtl="0" algn="l">
              <a:spcBef>
                <a:spcPts val="0"/>
              </a:spcBef>
              <a:spcAft>
                <a:spcPts val="0"/>
              </a:spcAft>
              <a:buSzPts val="1400"/>
              <a:buChar char="■"/>
            </a:pPr>
            <a:r>
              <a:rPr b="1" lang="pt-BR"/>
              <a:t>Media Access Control</a:t>
            </a:r>
            <a:endParaRPr b="1"/>
          </a:p>
          <a:p>
            <a:pPr indent="-317500" lvl="2" marL="1371600" rtl="0" algn="l">
              <a:spcBef>
                <a:spcPts val="0"/>
              </a:spcBef>
              <a:spcAft>
                <a:spcPts val="0"/>
              </a:spcAft>
              <a:buSzPts val="1400"/>
              <a:buChar char="■"/>
            </a:pPr>
            <a:r>
              <a:rPr lang="pt-BR"/>
              <a:t>Identificador exclusivo atribuído a uma interface de rede para comunicação em uma rede de computadores. </a:t>
            </a:r>
            <a:endParaRPr/>
          </a:p>
          <a:p>
            <a:pPr indent="-317500" lvl="2" marL="1371600" rtl="0" algn="l">
              <a:spcBef>
                <a:spcPts val="0"/>
              </a:spcBef>
              <a:spcAft>
                <a:spcPts val="0"/>
              </a:spcAft>
              <a:buSzPts val="1400"/>
              <a:buChar char="■"/>
            </a:pPr>
            <a:r>
              <a:rPr lang="pt-BR"/>
              <a:t>Cada dispositivo de rede, como placas de rede, adaptadores Wi-Fi e dispositivos de rede embutidos, possui um </a:t>
            </a:r>
            <a:r>
              <a:rPr b="1" lang="pt-BR"/>
              <a:t>endereço MAC único. </a:t>
            </a:r>
            <a:endParaRPr b="1"/>
          </a:p>
          <a:p>
            <a:pPr indent="-317500" lvl="3" marL="1828800" rtl="0" algn="l">
              <a:spcBef>
                <a:spcPts val="0"/>
              </a:spcBef>
              <a:spcAft>
                <a:spcPts val="0"/>
              </a:spcAft>
              <a:buSzPts val="1400"/>
              <a:buChar char="●"/>
            </a:pPr>
            <a:r>
              <a:rPr lang="pt-BR"/>
              <a:t>Esses endereços são atribuídos pelos fabricantes de hardware e são utilizados para identificar de forma única cada dispositivo em uma rede. </a:t>
            </a:r>
            <a:endParaRPr/>
          </a:p>
          <a:p>
            <a:pPr indent="-317500" lvl="2" marL="1371600" rtl="0" algn="l">
              <a:spcBef>
                <a:spcPts val="0"/>
              </a:spcBef>
              <a:spcAft>
                <a:spcPts val="0"/>
              </a:spcAft>
              <a:buSzPts val="1400"/>
              <a:buChar char="■"/>
            </a:pPr>
            <a:r>
              <a:rPr lang="pt-BR"/>
              <a:t>O endereço MAC é geralmente uma sequência alfanumérica única, composta por 12 caracteres hexadecimais (0-9, A-F), organizados em pares. </a:t>
            </a:r>
            <a:endParaRPr/>
          </a:p>
          <a:p>
            <a:pPr indent="-317500" lvl="3" marL="1828800" rtl="0" algn="l">
              <a:spcBef>
                <a:spcPts val="0"/>
              </a:spcBef>
              <a:spcAft>
                <a:spcPts val="0"/>
              </a:spcAft>
              <a:buSzPts val="1400"/>
              <a:buChar char="●"/>
            </a:pPr>
            <a:r>
              <a:rPr lang="pt-BR"/>
              <a:t>Por exemplo, um endereço MAC pode ser algo como </a:t>
            </a:r>
            <a:r>
              <a:rPr b="1" lang="pt-BR"/>
              <a:t>"00:1A:2B:3C:4D:5E"</a:t>
            </a:r>
            <a:r>
              <a:rPr lang="pt-BR"/>
              <a: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43" name="Google Shape;243;p3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44" name="Google Shape;244;p3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45" name="Google Shape;245;p3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TCP (Transmission Control Protocol)</a:t>
            </a:r>
            <a:endParaRPr/>
          </a:p>
          <a:p>
            <a:pPr indent="-317500" lvl="2" marL="1371600" rtl="0" algn="l">
              <a:spcBef>
                <a:spcPts val="0"/>
              </a:spcBef>
              <a:spcAft>
                <a:spcPts val="0"/>
              </a:spcAft>
              <a:buSzPts val="1400"/>
              <a:buChar char="■"/>
            </a:pPr>
            <a:r>
              <a:rPr lang="pt-BR"/>
              <a:t>Protocolo de transporte confiável que fornece uma comunicação orientada à conexão. </a:t>
            </a:r>
            <a:endParaRPr/>
          </a:p>
          <a:p>
            <a:pPr indent="-317500" lvl="2" marL="1371600" rtl="0" algn="l">
              <a:spcBef>
                <a:spcPts val="0"/>
              </a:spcBef>
              <a:spcAft>
                <a:spcPts val="0"/>
              </a:spcAft>
              <a:buSzPts val="1400"/>
              <a:buChar char="■"/>
            </a:pPr>
            <a:r>
              <a:rPr lang="pt-BR"/>
              <a:t>Garante que os dados sejam transmitidos de forma ordenada e sem erros entre dispositivos. </a:t>
            </a:r>
            <a:endParaRPr/>
          </a:p>
          <a:p>
            <a:pPr indent="-317500" lvl="2" marL="1371600" rtl="0" algn="l">
              <a:spcBef>
                <a:spcPts val="0"/>
              </a:spcBef>
              <a:spcAft>
                <a:spcPts val="0"/>
              </a:spcAft>
              <a:buSzPts val="1400"/>
              <a:buChar char="■"/>
            </a:pPr>
            <a:r>
              <a:rPr lang="pt-BR"/>
              <a:t>Divide os dados em pacotes, reorganiza-os na extremidade de recepção e solicita retransmissões de pacotes perdidos.</a:t>
            </a:r>
            <a:endParaRPr/>
          </a:p>
          <a:p>
            <a:pPr indent="-317500" lvl="1" marL="914400" rtl="0" algn="l">
              <a:spcBef>
                <a:spcPts val="0"/>
              </a:spcBef>
              <a:spcAft>
                <a:spcPts val="0"/>
              </a:spcAft>
              <a:buSzPts val="1400"/>
              <a:buChar char="○"/>
            </a:pPr>
            <a:r>
              <a:rPr b="1" lang="pt-BR"/>
              <a:t>UDP (User Datagram Protocol)</a:t>
            </a:r>
            <a:r>
              <a:rPr lang="pt-BR"/>
              <a:t> </a:t>
            </a:r>
            <a:endParaRPr/>
          </a:p>
          <a:p>
            <a:pPr indent="-317500" lvl="2" marL="1371600" rtl="0" algn="l">
              <a:spcBef>
                <a:spcPts val="0"/>
              </a:spcBef>
              <a:spcAft>
                <a:spcPts val="0"/>
              </a:spcAft>
              <a:buSzPts val="1400"/>
              <a:buChar char="■"/>
            </a:pPr>
            <a:r>
              <a:rPr lang="pt-BR"/>
              <a:t>Protocolo de transporte, mas não oferece a mesma confiabilidade que o TCP. </a:t>
            </a:r>
            <a:endParaRPr/>
          </a:p>
          <a:p>
            <a:pPr indent="-317500" lvl="2" marL="1371600" rtl="0" algn="l">
              <a:spcBef>
                <a:spcPts val="0"/>
              </a:spcBef>
              <a:spcAft>
                <a:spcPts val="0"/>
              </a:spcAft>
              <a:buSzPts val="1400"/>
              <a:buChar char="■"/>
            </a:pPr>
            <a:r>
              <a:rPr lang="pt-BR"/>
              <a:t>Usado quando a velocidade e a eficiência na transmissão de dados são mais importantes do que a garantia de entrega. </a:t>
            </a:r>
            <a:endParaRPr/>
          </a:p>
          <a:p>
            <a:pPr indent="-317500" lvl="2" marL="1371600" rtl="0" algn="l">
              <a:spcBef>
                <a:spcPts val="0"/>
              </a:spcBef>
              <a:spcAft>
                <a:spcPts val="0"/>
              </a:spcAft>
              <a:buSzPts val="1400"/>
              <a:buChar char="■"/>
            </a:pPr>
            <a:r>
              <a:rPr lang="pt-BR"/>
              <a:t>Comumente usado em aplicações de transmissão ao vivo, videoconferência e jogos online.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251" name="Google Shape;251;p3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52" name="Google Shape;252;p3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53" name="Google Shape;253;p3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Protocolo TCP/IP</a:t>
            </a:r>
            <a:endParaRPr b="1"/>
          </a:p>
          <a:p>
            <a:pPr indent="-317500" lvl="1" marL="914400" rtl="0" algn="l">
              <a:spcBef>
                <a:spcPts val="0"/>
              </a:spcBef>
              <a:spcAft>
                <a:spcPts val="0"/>
              </a:spcAft>
              <a:buSzPts val="1400"/>
              <a:buChar char="○"/>
            </a:pPr>
            <a:r>
              <a:rPr b="1" lang="pt-BR"/>
              <a:t>ICMP (Internet Control Message Protocol)</a:t>
            </a:r>
            <a:endParaRPr/>
          </a:p>
          <a:p>
            <a:pPr indent="-317500" lvl="2" marL="1371600" rtl="0" algn="l">
              <a:spcBef>
                <a:spcPts val="0"/>
              </a:spcBef>
              <a:spcAft>
                <a:spcPts val="0"/>
              </a:spcAft>
              <a:buSzPts val="1400"/>
              <a:buChar char="■"/>
            </a:pPr>
            <a:r>
              <a:rPr lang="pt-BR"/>
              <a:t>U</a:t>
            </a:r>
            <a:r>
              <a:rPr lang="pt-BR"/>
              <a:t>sado para enviar mensagens de controle e mensagens de erro. </a:t>
            </a:r>
            <a:endParaRPr/>
          </a:p>
          <a:p>
            <a:pPr indent="-317500" lvl="2" marL="1371600" rtl="0" algn="l">
              <a:spcBef>
                <a:spcPts val="0"/>
              </a:spcBef>
              <a:spcAft>
                <a:spcPts val="0"/>
              </a:spcAft>
              <a:buSzPts val="1400"/>
              <a:buChar char="■"/>
            </a:pPr>
            <a:r>
              <a:rPr lang="pt-BR"/>
              <a:t>Por exemplo, </a:t>
            </a:r>
            <a:endParaRPr/>
          </a:p>
          <a:p>
            <a:pPr indent="-317500" lvl="3" marL="1828800" rtl="0" algn="l">
              <a:spcBef>
                <a:spcPts val="0"/>
              </a:spcBef>
              <a:spcAft>
                <a:spcPts val="0"/>
              </a:spcAft>
              <a:buSzPts val="1400"/>
              <a:buChar char="●"/>
            </a:pPr>
            <a:r>
              <a:rPr lang="pt-BR"/>
              <a:t>utilizado para testar a conectividade entre dispositivos em uma rede por meio do comando "ping".</a:t>
            </a:r>
            <a:endParaRPr/>
          </a:p>
          <a:p>
            <a:pPr indent="-317500" lvl="1" marL="914400" rtl="0" algn="l">
              <a:spcBef>
                <a:spcPts val="0"/>
              </a:spcBef>
              <a:spcAft>
                <a:spcPts val="0"/>
              </a:spcAft>
              <a:buSzPts val="1400"/>
              <a:buChar char="○"/>
            </a:pPr>
            <a:r>
              <a:rPr b="1" lang="pt-BR"/>
              <a:t>HTTP (Hypertext Transfer Protocol)</a:t>
            </a:r>
            <a:r>
              <a:rPr lang="pt-BR"/>
              <a:t> </a:t>
            </a:r>
            <a:endParaRPr/>
          </a:p>
          <a:p>
            <a:pPr indent="-317500" lvl="2" marL="1371600" rtl="0" algn="l">
              <a:spcBef>
                <a:spcPts val="0"/>
              </a:spcBef>
              <a:spcAft>
                <a:spcPts val="0"/>
              </a:spcAft>
              <a:buSzPts val="1400"/>
              <a:buChar char="■"/>
            </a:pPr>
            <a:r>
              <a:rPr lang="pt-BR"/>
              <a:t>Protocolo de aplicação usado para transferir informações na World Wide Web. Define como os documentos, como páginas da web, são formatados e transmitidos pela Internet. </a:t>
            </a:r>
            <a:endParaRPr/>
          </a:p>
          <a:p>
            <a:pPr indent="-317500" lvl="2" marL="1371600" rtl="0" algn="l">
              <a:spcBef>
                <a:spcPts val="0"/>
              </a:spcBef>
              <a:spcAft>
                <a:spcPts val="0"/>
              </a:spcAft>
              <a:buSzPts val="1400"/>
              <a:buChar char="■"/>
            </a:pPr>
            <a:r>
              <a:rPr b="1" lang="pt-BR"/>
              <a:t>Falaremos mais sobre este protocolo no próximo capítulo.</a:t>
            </a:r>
            <a:endParaRPr b="1"/>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767800" y="2150850"/>
            <a:ext cx="8376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Ethernet</a:t>
            </a:r>
            <a:endParaRPr/>
          </a:p>
        </p:txBody>
      </p:sp>
      <p:sp>
        <p:nvSpPr>
          <p:cNvPr id="259" name="Google Shape;259;p3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265" name="Google Shape;265;p3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66" name="Google Shape;266;p3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67" name="Google Shape;267;p3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pt-BR"/>
              <a:t>R</a:t>
            </a:r>
            <a:r>
              <a:rPr lang="pt-BR"/>
              <a:t>epresenta um dos pilares fundamentais das redes de computadores.</a:t>
            </a:r>
            <a:endParaRPr/>
          </a:p>
          <a:p>
            <a:pPr indent="-334327" lvl="0" marL="457200" rtl="0" algn="l">
              <a:spcBef>
                <a:spcPts val="0"/>
              </a:spcBef>
              <a:spcAft>
                <a:spcPts val="0"/>
              </a:spcAft>
              <a:buSzPct val="100000"/>
              <a:buChar char="➢"/>
            </a:pPr>
            <a:r>
              <a:rPr lang="pt-BR"/>
              <a:t>Define como os dados fluem entre dispositivos conectados em uma rede local (LAN). </a:t>
            </a:r>
            <a:endParaRPr/>
          </a:p>
          <a:p>
            <a:pPr indent="-334327" lvl="0" marL="457200" rtl="0" algn="l">
              <a:spcBef>
                <a:spcPts val="0"/>
              </a:spcBef>
              <a:spcAft>
                <a:spcPts val="0"/>
              </a:spcAft>
              <a:buSzPct val="100000"/>
              <a:buChar char="➢"/>
            </a:pPr>
            <a:r>
              <a:rPr lang="pt-BR"/>
              <a:t>Adotado em diversos cenários, desde ambientes domésticos até redes empresariais e industriais.</a:t>
            </a:r>
            <a:endParaRPr/>
          </a:p>
          <a:p>
            <a:pPr indent="-334327" lvl="0" marL="457200" rtl="0" algn="l">
              <a:spcBef>
                <a:spcPts val="0"/>
              </a:spcBef>
              <a:spcAft>
                <a:spcPts val="0"/>
              </a:spcAft>
              <a:buSzPct val="100000"/>
              <a:buChar char="➢"/>
            </a:pPr>
            <a:r>
              <a:rPr lang="pt-BR"/>
              <a:t>Todos os dispositivos na rede dividem o mesmo canal de comunicação. </a:t>
            </a:r>
            <a:endParaRPr/>
          </a:p>
          <a:p>
            <a:pPr indent="-310832" lvl="1" marL="914400" rtl="0" algn="l">
              <a:spcBef>
                <a:spcPts val="0"/>
              </a:spcBef>
              <a:spcAft>
                <a:spcPts val="0"/>
              </a:spcAft>
              <a:buSzPct val="100000"/>
              <a:buChar char="○"/>
            </a:pPr>
            <a:r>
              <a:rPr lang="pt-BR"/>
              <a:t>Para evitar possíveis colisões dos dados que trafegam nesse canal, o protocolo incorpora um mecanismo de controle de acesso chamado </a:t>
            </a:r>
            <a:r>
              <a:rPr b="1" lang="pt-BR"/>
              <a:t>CSMA/CD (Carrier Sense Multiple Access with Collision Detection)</a:t>
            </a:r>
            <a:r>
              <a:rPr lang="pt-BR"/>
              <a:t> - Garante eficiência na transmissão dos dados</a:t>
            </a:r>
            <a:endParaRPr/>
          </a:p>
          <a:p>
            <a:pPr indent="-334327" lvl="0" marL="457200" rtl="0" algn="l">
              <a:spcBef>
                <a:spcPts val="0"/>
              </a:spcBef>
              <a:spcAft>
                <a:spcPts val="0"/>
              </a:spcAft>
              <a:buSzPct val="100000"/>
              <a:buChar char="➢"/>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0"/>
          <p:cNvSpPr txBox="1"/>
          <p:nvPr>
            <p:ph type="title"/>
          </p:nvPr>
        </p:nvSpPr>
        <p:spPr>
          <a:xfrm>
            <a:off x="767800" y="2150850"/>
            <a:ext cx="8376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Protocolos/Tecnologias de Rede</a:t>
            </a:r>
            <a:endParaRPr/>
          </a:p>
        </p:txBody>
      </p:sp>
      <p:sp>
        <p:nvSpPr>
          <p:cNvPr id="51" name="Google Shape;51;p1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273" name="Google Shape;273;p3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74" name="Google Shape;274;p3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275" name="Google Shape;275;p37"/>
          <p:cNvPicPr preferRelativeResize="0"/>
          <p:nvPr/>
        </p:nvPicPr>
        <p:blipFill>
          <a:blip r:embed="rId3">
            <a:alphaModFix/>
          </a:blip>
          <a:stretch>
            <a:fillRect/>
          </a:stretch>
        </p:blipFill>
        <p:spPr>
          <a:xfrm>
            <a:off x="2474050" y="0"/>
            <a:ext cx="4634124" cy="4690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281" name="Google Shape;281;p3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82" name="Google Shape;282;p3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83" name="Google Shape;283;p3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a:t>
            </a:r>
            <a:r>
              <a:rPr b="1" lang="pt-BR"/>
              <a:t>adrão IEEE 802.3</a:t>
            </a:r>
            <a:endParaRPr b="1"/>
          </a:p>
          <a:p>
            <a:pPr indent="-317500" lvl="1" marL="914400" rtl="0" algn="l">
              <a:spcBef>
                <a:spcPts val="0"/>
              </a:spcBef>
              <a:spcAft>
                <a:spcPts val="0"/>
              </a:spcAft>
              <a:buSzPts val="1400"/>
              <a:buChar char="○"/>
            </a:pPr>
            <a:r>
              <a:rPr lang="pt-BR"/>
              <a:t>Define padrões para o funcionamento, fabricação, uso e manutenção das redes de ethernet. </a:t>
            </a:r>
            <a:endParaRPr/>
          </a:p>
          <a:p>
            <a:pPr indent="-342900" lvl="0" marL="457200" rtl="0" algn="l">
              <a:spcBef>
                <a:spcPts val="0"/>
              </a:spcBef>
              <a:spcAft>
                <a:spcPts val="0"/>
              </a:spcAft>
              <a:buSzPts val="1800"/>
              <a:buChar char="➢"/>
            </a:pPr>
            <a:r>
              <a:rPr lang="pt-BR"/>
              <a:t>O Ethernet se destaca por sua robustez e confiabilidade</a:t>
            </a:r>
            <a:endParaRPr/>
          </a:p>
          <a:p>
            <a:pPr indent="-317500" lvl="1" marL="914400" rtl="0" algn="l">
              <a:spcBef>
                <a:spcPts val="0"/>
              </a:spcBef>
              <a:spcAft>
                <a:spcPts val="0"/>
              </a:spcAft>
              <a:buSzPts val="1400"/>
              <a:buChar char="○"/>
            </a:pPr>
            <a:r>
              <a:rPr lang="pt-BR"/>
              <a:t>Uma escolha bem interessante para aplicações de Internet das Coisas (IoT) que demandam alta disponibilidade e confiabilidade. </a:t>
            </a:r>
            <a:endParaRPr/>
          </a:p>
          <a:p>
            <a:pPr indent="-317500" lvl="1" marL="914400" rtl="0" algn="l">
              <a:spcBef>
                <a:spcPts val="0"/>
              </a:spcBef>
              <a:spcAft>
                <a:spcPts val="0"/>
              </a:spcAft>
              <a:buSzPts val="1400"/>
              <a:buChar char="○"/>
            </a:pPr>
            <a:r>
              <a:rPr lang="pt-BR"/>
              <a:t>Por outro lado, a utilização de conexões cabeadas pode ser inviável, dependendo da aplicação.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289" name="Google Shape;289;p3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90" name="Google Shape;290;p3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291" name="Google Shape;291;p3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 utilização da Ethernet em sistemas baseados em ESP ou Pi Pico não é muito comum.</a:t>
            </a:r>
            <a:endParaRPr/>
          </a:p>
          <a:p>
            <a:pPr indent="-317500" lvl="1" marL="914400" rtl="0" algn="l">
              <a:spcBef>
                <a:spcPts val="0"/>
              </a:spcBef>
              <a:spcAft>
                <a:spcPts val="0"/>
              </a:spcAft>
              <a:buSzPts val="1400"/>
              <a:buChar char="○"/>
            </a:pPr>
            <a:r>
              <a:rPr lang="pt-BR"/>
              <a:t>Para sua utilização é necessário a utilização de </a:t>
            </a:r>
            <a:r>
              <a:rPr lang="pt-BR" u="sng"/>
              <a:t>shields</a:t>
            </a:r>
            <a:r>
              <a:rPr lang="pt-BR"/>
              <a:t> ou </a:t>
            </a:r>
            <a:r>
              <a:rPr lang="pt-BR" u="sng"/>
              <a:t>hats</a:t>
            </a:r>
            <a:r>
              <a:rPr lang="pt-BR"/>
              <a:t>. </a:t>
            </a:r>
            <a:endParaRPr/>
          </a:p>
          <a:p>
            <a:pPr indent="-317500" lvl="1" marL="914400" rtl="0" algn="l">
              <a:spcBef>
                <a:spcPts val="0"/>
              </a:spcBef>
              <a:spcAft>
                <a:spcPts val="0"/>
              </a:spcAft>
              <a:buSzPts val="1400"/>
              <a:buChar char="○"/>
            </a:pPr>
            <a:r>
              <a:rPr lang="pt-BR"/>
              <a:t>Além disso, essas placas já apresentam outras formas de comunicação de rede, como WiFi e Bluetooth, o que as tornam ótimas opções para redes sem fio.</a:t>
            </a:r>
            <a:endParaRPr/>
          </a:p>
        </p:txBody>
      </p:sp>
      <p:pic>
        <p:nvPicPr>
          <p:cNvPr id="292" name="Google Shape;292;p39"/>
          <p:cNvPicPr preferRelativeResize="0"/>
          <p:nvPr/>
        </p:nvPicPr>
        <p:blipFill rotWithShape="1">
          <a:blip r:embed="rId3">
            <a:alphaModFix/>
          </a:blip>
          <a:srcRect b="13329" l="0" r="0" t="11022"/>
          <a:stretch/>
        </p:blipFill>
        <p:spPr>
          <a:xfrm>
            <a:off x="4859850" y="2616175"/>
            <a:ext cx="2757175" cy="2085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298" name="Google Shape;298;p4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299" name="Google Shape;299;p4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00" name="Google Shape;300;p4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Vamos usar um shield Ethernet W5100 + Arduino UNO</a:t>
            </a:r>
            <a:endParaRPr/>
          </a:p>
          <a:p>
            <a:pPr indent="-317500" lvl="1" marL="914400" rtl="0" algn="l">
              <a:spcBef>
                <a:spcPts val="0"/>
              </a:spcBef>
              <a:spcAft>
                <a:spcPts val="0"/>
              </a:spcAft>
              <a:buSzPts val="1400"/>
              <a:buChar char="○"/>
            </a:pPr>
            <a:r>
              <a:rPr lang="pt-BR"/>
              <a:t>Faremos um relé acionar quando o Arduino receber um parâmetro via URL usando HTTP (falaremos mais sobre esse protocolo no próximo capítulo).</a:t>
            </a:r>
            <a:endParaRPr/>
          </a:p>
          <a:p>
            <a:pPr indent="-317500" lvl="1" marL="914400" rtl="0" algn="l">
              <a:spcBef>
                <a:spcPts val="0"/>
              </a:spcBef>
              <a:spcAft>
                <a:spcPts val="0"/>
              </a:spcAft>
              <a:buSzPts val="1400"/>
              <a:buChar char="○"/>
            </a:pPr>
            <a:r>
              <a:rPr lang="pt-BR"/>
              <a:t>Usaremos C++.</a:t>
            </a:r>
            <a:endParaRPr/>
          </a:p>
          <a:p>
            <a:pPr indent="0" lvl="0" marL="0" rtl="0" algn="l">
              <a:spcBef>
                <a:spcPts val="1200"/>
              </a:spcBef>
              <a:spcAft>
                <a:spcPts val="1200"/>
              </a:spcAft>
              <a:buNone/>
            </a:pPr>
            <a:r>
              <a:t/>
            </a:r>
            <a:endParaRPr/>
          </a:p>
        </p:txBody>
      </p:sp>
      <p:pic>
        <p:nvPicPr>
          <p:cNvPr id="301" name="Google Shape;301;p40"/>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307" name="Google Shape;307;p4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08" name="Google Shape;308;p4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09" name="Google Shape;309;p4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Programação - Declarações de variáveis</a:t>
            </a:r>
            <a:endParaRPr/>
          </a:p>
          <a:p>
            <a:pPr indent="0" lvl="0" marL="0" rtl="0" algn="l">
              <a:spcBef>
                <a:spcPts val="1200"/>
              </a:spcBef>
              <a:spcAft>
                <a:spcPts val="1200"/>
              </a:spcAft>
              <a:buNone/>
            </a:pPr>
            <a:r>
              <a:t/>
            </a:r>
            <a:endParaRPr/>
          </a:p>
        </p:txBody>
      </p:sp>
      <p:graphicFrame>
        <p:nvGraphicFramePr>
          <p:cNvPr id="310" name="Google Shape;310;p41"/>
          <p:cNvGraphicFramePr/>
          <p:nvPr/>
        </p:nvGraphicFramePr>
        <p:xfrm>
          <a:off x="2286000" y="1607975"/>
          <a:ext cx="3000000" cy="3000000"/>
        </p:xfrm>
        <a:graphic>
          <a:graphicData uri="http://schemas.openxmlformats.org/drawingml/2006/table">
            <a:tbl>
              <a:tblPr>
                <a:noFill/>
                <a:tableStyleId>{BA9C7E5E-6C49-4111-90F5-749E7E8FA012}</a:tableStyleId>
              </a:tblPr>
              <a:tblGrid>
                <a:gridCol w="4572000"/>
              </a:tblGrid>
              <a:tr h="2967625">
                <a:tc>
                  <a:txBody>
                    <a:bodyPr/>
                    <a:lstStyle/>
                    <a:p>
                      <a:pPr indent="0" lvl="0" marL="0" rtl="0" algn="l">
                        <a:lnSpc>
                          <a:spcPct val="115000"/>
                        </a:lnSpc>
                        <a:spcBef>
                          <a:spcPts val="0"/>
                        </a:spcBef>
                        <a:spcAft>
                          <a:spcPts val="0"/>
                        </a:spcAft>
                        <a:buNone/>
                      </a:pPr>
                      <a:r>
                        <a:rPr b="1" lang="pt-BR" sz="1050">
                          <a:solidFill>
                            <a:srgbClr val="999999"/>
                          </a:solidFill>
                          <a:highlight>
                            <a:srgbClr val="F8F8F8"/>
                          </a:highlight>
                          <a:latin typeface="Consolas"/>
                          <a:ea typeface="Consolas"/>
                          <a:cs typeface="Consolas"/>
                          <a:sym typeface="Consolas"/>
                        </a:rPr>
                        <a:t>#include &lt;SPI.h&gt;</a:t>
                      </a:r>
                      <a:br>
                        <a:rPr b="1" lang="pt-BR" sz="1050">
                          <a:solidFill>
                            <a:srgbClr val="333333"/>
                          </a:solidFill>
                          <a:highlight>
                            <a:srgbClr val="F8F8F8"/>
                          </a:highlight>
                          <a:latin typeface="Consolas"/>
                          <a:ea typeface="Consolas"/>
                          <a:cs typeface="Consolas"/>
                          <a:sym typeface="Consolas"/>
                        </a:rPr>
                      </a:br>
                      <a:r>
                        <a:rPr b="1" lang="pt-BR" sz="1050">
                          <a:solidFill>
                            <a:srgbClr val="999999"/>
                          </a:solidFill>
                          <a:highlight>
                            <a:srgbClr val="F8F8F8"/>
                          </a:highlight>
                          <a:latin typeface="Consolas"/>
                          <a:ea typeface="Consolas"/>
                          <a:cs typeface="Consolas"/>
                          <a:sym typeface="Consolas"/>
                        </a:rPr>
                        <a:t>#include &lt;Ethernet.h&gt;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//Atribuindo um endereço MAC ao Shield Ethernet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byte mac[] = { </a:t>
                      </a:r>
                      <a:r>
                        <a:rPr b="1" lang="pt-BR" sz="1050">
                          <a:solidFill>
                            <a:srgbClr val="008080"/>
                          </a:solidFill>
                          <a:highlight>
                            <a:srgbClr val="F8F8F8"/>
                          </a:highlight>
                          <a:latin typeface="Consolas"/>
                          <a:ea typeface="Consolas"/>
                          <a:cs typeface="Consolas"/>
                          <a:sym typeface="Consolas"/>
                        </a:rPr>
                        <a:t>0xDE</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0xAD</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0xBE</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0xEF</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0xFE</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0xED</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//IP baseado na configuração de rede do seu roteador</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byte ip[] = { </a:t>
                      </a:r>
                      <a:r>
                        <a:rPr b="1" lang="pt-BR" sz="1050">
                          <a:solidFill>
                            <a:srgbClr val="008080"/>
                          </a:solidFill>
                          <a:highlight>
                            <a:srgbClr val="F8F8F8"/>
                          </a:highlight>
                          <a:latin typeface="Consolas"/>
                          <a:ea typeface="Consolas"/>
                          <a:cs typeface="Consolas"/>
                          <a:sym typeface="Consolas"/>
                        </a:rPr>
                        <a:t>192</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168</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175</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//Gateway de conexão</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byte gateway[] = { </a:t>
                      </a:r>
                      <a:r>
                        <a:rPr b="1" lang="pt-BR" sz="1050">
                          <a:solidFill>
                            <a:srgbClr val="008080"/>
                          </a:solidFill>
                          <a:highlight>
                            <a:srgbClr val="F8F8F8"/>
                          </a:highlight>
                          <a:latin typeface="Consolas"/>
                          <a:ea typeface="Consolas"/>
                          <a:cs typeface="Consolas"/>
                          <a:sym typeface="Consolas"/>
                        </a:rPr>
                        <a:t>192</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168</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1</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//Máscara de Rede</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byte subnet[] = { </a:t>
                      </a:r>
                      <a:r>
                        <a:rPr b="1" lang="pt-BR" sz="1050">
                          <a:solidFill>
                            <a:srgbClr val="008080"/>
                          </a:solidFill>
                          <a:highlight>
                            <a:srgbClr val="F8F8F8"/>
                          </a:highlight>
                          <a:latin typeface="Consolas"/>
                          <a:ea typeface="Consolas"/>
                          <a:cs typeface="Consolas"/>
                          <a:sym typeface="Consolas"/>
                        </a:rPr>
                        <a:t>255</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255</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255</a:t>
                      </a:r>
                      <a:r>
                        <a:rPr b="1" lang="pt-BR" sz="1050">
                          <a:solidFill>
                            <a:srgbClr val="333333"/>
                          </a:solidFill>
                          <a:highlight>
                            <a:srgbClr val="F8F8F8"/>
                          </a:highlight>
                          <a:latin typeface="Consolas"/>
                          <a:ea typeface="Consolas"/>
                          <a:cs typeface="Consolas"/>
                          <a:sym typeface="Consolas"/>
                        </a:rPr>
                        <a:t>, </a:t>
                      </a:r>
                      <a:r>
                        <a:rPr b="1" lang="pt-BR" sz="1050">
                          <a:solidFill>
                            <a:srgbClr val="008080"/>
                          </a:solidFill>
                          <a:highlight>
                            <a:srgbClr val="F8F8F8"/>
                          </a:highlight>
                          <a:latin typeface="Consolas"/>
                          <a:ea typeface="Consolas"/>
                          <a:cs typeface="Consolas"/>
                          <a:sym typeface="Consolas"/>
                        </a:rPr>
                        <a:t>0</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//Inicialização do server na porta padrão 80</a:t>
                      </a:r>
                      <a:br>
                        <a:rPr b="1" lang="pt-BR" sz="1050">
                          <a:solidFill>
                            <a:srgbClr val="333333"/>
                          </a:solidFill>
                          <a:highlight>
                            <a:srgbClr val="F8F8F8"/>
                          </a:highlight>
                          <a:latin typeface="Consolas"/>
                          <a:ea typeface="Consolas"/>
                          <a:cs typeface="Consolas"/>
                          <a:sym typeface="Consolas"/>
                        </a:rPr>
                      </a:br>
                      <a:r>
                        <a:rPr b="1" lang="pt-BR" sz="1050">
                          <a:solidFill>
                            <a:srgbClr val="0086B3"/>
                          </a:solidFill>
                          <a:highlight>
                            <a:srgbClr val="F8F8F8"/>
                          </a:highlight>
                          <a:latin typeface="Consolas"/>
                          <a:ea typeface="Consolas"/>
                          <a:cs typeface="Consolas"/>
                          <a:sym typeface="Consolas"/>
                        </a:rPr>
                        <a:t>EthernetServer</a:t>
                      </a:r>
                      <a:r>
                        <a:rPr b="1" lang="pt-BR" sz="1050">
                          <a:solidFill>
                            <a:srgbClr val="333333"/>
                          </a:solidFill>
                          <a:highlight>
                            <a:srgbClr val="F8F8F8"/>
                          </a:highlight>
                          <a:latin typeface="Consolas"/>
                          <a:ea typeface="Consolas"/>
                          <a:cs typeface="Consolas"/>
                          <a:sym typeface="Consolas"/>
                        </a:rPr>
                        <a:t> server(</a:t>
                      </a:r>
                      <a:r>
                        <a:rPr b="1" lang="pt-BR" sz="1050">
                          <a:solidFill>
                            <a:srgbClr val="008080"/>
                          </a:solidFill>
                          <a:highlight>
                            <a:srgbClr val="F8F8F8"/>
                          </a:highlight>
                          <a:latin typeface="Consolas"/>
                          <a:ea typeface="Consolas"/>
                          <a:cs typeface="Consolas"/>
                          <a:sym typeface="Consolas"/>
                        </a:rPr>
                        <a:t>80</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//Pino onde o relé está conectado a placa</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const int relay = </a:t>
                      </a:r>
                      <a:r>
                        <a:rPr b="1" lang="pt-BR" sz="1050">
                          <a:solidFill>
                            <a:srgbClr val="008080"/>
                          </a:solidFill>
                          <a:highlight>
                            <a:srgbClr val="F8F8F8"/>
                          </a:highlight>
                          <a:latin typeface="Consolas"/>
                          <a:ea typeface="Consolas"/>
                          <a:cs typeface="Consolas"/>
                          <a:sym typeface="Consolas"/>
                        </a:rPr>
                        <a:t>3</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//Variável para leitura da url</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String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 = String(</a:t>
                      </a:r>
                      <a:r>
                        <a:rPr b="1" lang="pt-BR" sz="1050">
                          <a:solidFill>
                            <a:srgbClr val="008080"/>
                          </a:solidFill>
                          <a:highlight>
                            <a:srgbClr val="F8F8F8"/>
                          </a:highlight>
                          <a:latin typeface="Consolas"/>
                          <a:ea typeface="Consolas"/>
                          <a:cs typeface="Consolas"/>
                          <a:sym typeface="Consolas"/>
                        </a:rPr>
                        <a:t>30</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endParaRPr b="1" sz="1050">
                        <a:solidFill>
                          <a:srgbClr val="999999"/>
                        </a:solidFill>
                        <a:highlight>
                          <a:srgbClr val="F8F8F8"/>
                        </a:highlight>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solidFill>
                      <a:srgbClr val="F8F8F8"/>
                    </a:solidFill>
                  </a:tcPr>
                </a:tc>
              </a:tr>
            </a:tbl>
          </a:graphicData>
        </a:graphic>
      </p:graphicFrame>
      <p:pic>
        <p:nvPicPr>
          <p:cNvPr id="311" name="Google Shape;311;p41"/>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317" name="Google Shape;317;p4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18" name="Google Shape;318;p4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19" name="Google Shape;319;p4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Programação - Função Setup</a:t>
            </a:r>
            <a:endParaRPr/>
          </a:p>
          <a:p>
            <a:pPr indent="0" lvl="0" marL="0" rtl="0" algn="l">
              <a:spcBef>
                <a:spcPts val="1200"/>
              </a:spcBef>
              <a:spcAft>
                <a:spcPts val="1200"/>
              </a:spcAft>
              <a:buNone/>
            </a:pPr>
            <a:r>
              <a:t/>
            </a:r>
            <a:endParaRPr/>
          </a:p>
        </p:txBody>
      </p:sp>
      <p:pic>
        <p:nvPicPr>
          <p:cNvPr id="320" name="Google Shape;320;p42"/>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pic>
        <p:nvPicPr>
          <p:cNvPr id="321" name="Google Shape;321;p42"/>
          <p:cNvPicPr preferRelativeResize="0"/>
          <p:nvPr/>
        </p:nvPicPr>
        <p:blipFill rotWithShape="1">
          <a:blip r:embed="rId3">
            <a:alphaModFix/>
          </a:blip>
          <a:srcRect b="48205" l="1191" r="89733" t="37112"/>
          <a:stretch/>
        </p:blipFill>
        <p:spPr>
          <a:xfrm>
            <a:off x="-1546375" y="-1150000"/>
            <a:ext cx="619125" cy="561975"/>
          </a:xfrm>
          <a:prstGeom prst="rect">
            <a:avLst/>
          </a:prstGeom>
          <a:noFill/>
          <a:ln>
            <a:noFill/>
          </a:ln>
        </p:spPr>
      </p:pic>
      <p:graphicFrame>
        <p:nvGraphicFramePr>
          <p:cNvPr id="322" name="Google Shape;322;p42"/>
          <p:cNvGraphicFramePr/>
          <p:nvPr/>
        </p:nvGraphicFramePr>
        <p:xfrm>
          <a:off x="2395725" y="2113400"/>
          <a:ext cx="3000000" cy="3000000"/>
        </p:xfrm>
        <a:graphic>
          <a:graphicData uri="http://schemas.openxmlformats.org/drawingml/2006/table">
            <a:tbl>
              <a:tblPr>
                <a:noFill/>
                <a:tableStyleId>{BA9C7E5E-6C49-4111-90F5-749E7E8FA012}</a:tableStyleId>
              </a:tblPr>
              <a:tblGrid>
                <a:gridCol w="4572000"/>
              </a:tblGrid>
              <a:tr h="279400">
                <a:tc>
                  <a:txBody>
                    <a:bodyPr/>
                    <a:lstStyle/>
                    <a:p>
                      <a:pPr indent="0" lvl="0" marL="0" rtl="0" algn="l">
                        <a:lnSpc>
                          <a:spcPct val="115000"/>
                        </a:lnSpc>
                        <a:spcBef>
                          <a:spcPts val="0"/>
                        </a:spcBef>
                        <a:spcAft>
                          <a:spcPts val="0"/>
                        </a:spcAft>
                        <a:buNone/>
                      </a:pPr>
                      <a:r>
                        <a:rPr b="1" lang="pt-BR" sz="1050">
                          <a:solidFill>
                            <a:srgbClr val="333333"/>
                          </a:solidFill>
                          <a:highlight>
                            <a:srgbClr val="F8F8F8"/>
                          </a:highlight>
                          <a:latin typeface="Consolas"/>
                          <a:ea typeface="Consolas"/>
                          <a:cs typeface="Consolas"/>
                          <a:sym typeface="Consolas"/>
                        </a:rPr>
                        <a:t>void </a:t>
                      </a:r>
                      <a:r>
                        <a:rPr b="1" lang="pt-BR" sz="1050">
                          <a:solidFill>
                            <a:srgbClr val="0086B3"/>
                          </a:solidFill>
                          <a:highlight>
                            <a:srgbClr val="F8F8F8"/>
                          </a:highlight>
                          <a:latin typeface="Consolas"/>
                          <a:ea typeface="Consolas"/>
                          <a:cs typeface="Consolas"/>
                          <a:sym typeface="Consolas"/>
                        </a:rPr>
                        <a:t>setup</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//Inicia a biblioteca eo servidor</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Ethernet</a:t>
                      </a:r>
                      <a:r>
                        <a:rPr b="1" lang="pt-BR" sz="1050">
                          <a:solidFill>
                            <a:srgbClr val="333333"/>
                          </a:solidFill>
                          <a:highlight>
                            <a:srgbClr val="F8F8F8"/>
                          </a:highlight>
                          <a:latin typeface="Consolas"/>
                          <a:ea typeface="Consolas"/>
                          <a:cs typeface="Consolas"/>
                          <a:sym typeface="Consolas"/>
                        </a:rPr>
                        <a:t>.</a:t>
                      </a:r>
                      <a:r>
                        <a:rPr b="1" lang="pt-BR" sz="1050">
                          <a:solidFill>
                            <a:srgbClr val="0086B3"/>
                          </a:solidFill>
                          <a:highlight>
                            <a:srgbClr val="F8F8F8"/>
                          </a:highlight>
                          <a:latin typeface="Consolas"/>
                          <a:ea typeface="Consolas"/>
                          <a:cs typeface="Consolas"/>
                          <a:sym typeface="Consolas"/>
                        </a:rPr>
                        <a:t>begin</a:t>
                      </a:r>
                      <a:r>
                        <a:rPr b="1" lang="pt-BR" sz="1050">
                          <a:solidFill>
                            <a:srgbClr val="333333"/>
                          </a:solidFill>
                          <a:highlight>
                            <a:srgbClr val="F8F8F8"/>
                          </a:highlight>
                          <a:latin typeface="Consolas"/>
                          <a:ea typeface="Consolas"/>
                          <a:cs typeface="Consolas"/>
                          <a:sym typeface="Consolas"/>
                        </a:rPr>
                        <a:t>(mac, ip, gateway, subnet);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server.</a:t>
                      </a:r>
                      <a:r>
                        <a:rPr b="1" lang="pt-BR" sz="1050">
                          <a:solidFill>
                            <a:srgbClr val="0086B3"/>
                          </a:solidFill>
                          <a:highlight>
                            <a:srgbClr val="F8F8F8"/>
                          </a:highlight>
                          <a:latin typeface="Consolas"/>
                          <a:ea typeface="Consolas"/>
                          <a:cs typeface="Consolas"/>
                          <a:sym typeface="Consolas"/>
                        </a:rPr>
                        <a:t>begin</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//Inicia o pino do relé em nível baixo</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digitalWrite</a:t>
                      </a:r>
                      <a:r>
                        <a:rPr b="1" lang="pt-BR" sz="1050">
                          <a:solidFill>
                            <a:srgbClr val="333333"/>
                          </a:solidFill>
                          <a:highlight>
                            <a:srgbClr val="F8F8F8"/>
                          </a:highlight>
                          <a:latin typeface="Consolas"/>
                          <a:ea typeface="Consolas"/>
                          <a:cs typeface="Consolas"/>
                          <a:sym typeface="Consolas"/>
                        </a:rPr>
                        <a:t>(relay, </a:t>
                      </a:r>
                      <a:r>
                        <a:rPr b="1" lang="pt-BR" sz="1050">
                          <a:solidFill>
                            <a:srgbClr val="008080"/>
                          </a:solidFill>
                          <a:highlight>
                            <a:srgbClr val="F8F8F8"/>
                          </a:highlight>
                          <a:latin typeface="Consolas"/>
                          <a:ea typeface="Consolas"/>
                          <a:cs typeface="Consolas"/>
                          <a:sym typeface="Consolas"/>
                        </a:rPr>
                        <a:t>LOW</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a:t>
                      </a:r>
                      <a:endParaRPr b="1" sz="1050">
                        <a:solidFill>
                          <a:srgbClr val="999999"/>
                        </a:solidFill>
                        <a:highlight>
                          <a:srgbClr val="F8F8F8"/>
                        </a:highlight>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solidFill>
                      <a:srgbClr val="F8F8F8"/>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328" name="Google Shape;328;p4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29" name="Google Shape;329;p4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30" name="Google Shape;330;p4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Programação - Função Loop</a:t>
            </a:r>
            <a:endParaRPr/>
          </a:p>
          <a:p>
            <a:pPr indent="0" lvl="0" marL="0" rtl="0" algn="l">
              <a:spcBef>
                <a:spcPts val="1200"/>
              </a:spcBef>
              <a:spcAft>
                <a:spcPts val="1200"/>
              </a:spcAft>
              <a:buNone/>
            </a:pPr>
            <a:r>
              <a:t/>
            </a:r>
            <a:endParaRPr/>
          </a:p>
        </p:txBody>
      </p:sp>
      <p:pic>
        <p:nvPicPr>
          <p:cNvPr id="331" name="Google Shape;331;p43"/>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pic>
        <p:nvPicPr>
          <p:cNvPr id="332" name="Google Shape;332;p43"/>
          <p:cNvPicPr preferRelativeResize="0"/>
          <p:nvPr/>
        </p:nvPicPr>
        <p:blipFill rotWithShape="1">
          <a:blip r:embed="rId3">
            <a:alphaModFix/>
          </a:blip>
          <a:srcRect b="48205" l="1191" r="89733" t="37112"/>
          <a:stretch/>
        </p:blipFill>
        <p:spPr>
          <a:xfrm>
            <a:off x="-1546375" y="-1150000"/>
            <a:ext cx="619125" cy="561975"/>
          </a:xfrm>
          <a:prstGeom prst="rect">
            <a:avLst/>
          </a:prstGeom>
          <a:noFill/>
          <a:ln>
            <a:noFill/>
          </a:ln>
        </p:spPr>
      </p:pic>
      <p:sp>
        <p:nvSpPr>
          <p:cNvPr id="333" name="Google Shape;333;p43"/>
          <p:cNvSpPr txBox="1"/>
          <p:nvPr/>
        </p:nvSpPr>
        <p:spPr>
          <a:xfrm>
            <a:off x="1143625" y="1559525"/>
            <a:ext cx="7201800" cy="276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050">
                <a:solidFill>
                  <a:srgbClr val="333333"/>
                </a:solidFill>
                <a:highlight>
                  <a:srgbClr val="F8F8F8"/>
                </a:highlight>
                <a:latin typeface="Consolas"/>
                <a:ea typeface="Consolas"/>
                <a:cs typeface="Consolas"/>
                <a:sym typeface="Consolas"/>
              </a:rPr>
              <a:t>void </a:t>
            </a:r>
            <a:r>
              <a:rPr b="1" lang="pt-BR" sz="1050">
                <a:solidFill>
                  <a:srgbClr val="0086B3"/>
                </a:solidFill>
                <a:highlight>
                  <a:srgbClr val="F8F8F8"/>
                </a:highlight>
                <a:latin typeface="Consolas"/>
                <a:ea typeface="Consolas"/>
                <a:cs typeface="Consolas"/>
                <a:sym typeface="Consolas"/>
              </a:rPr>
              <a:t>loop</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//Cria uma conexão com o cliente</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EthernetClient</a:t>
            </a:r>
            <a:r>
              <a:rPr b="1" lang="pt-BR" sz="1050">
                <a:solidFill>
                  <a:srgbClr val="333333"/>
                </a:solidFill>
                <a:highlight>
                  <a:srgbClr val="F8F8F8"/>
                </a:highlight>
                <a:latin typeface="Consolas"/>
                <a:ea typeface="Consolas"/>
                <a:cs typeface="Consolas"/>
                <a:sym typeface="Consolas"/>
              </a:rPr>
              <a:t> client = server.</a:t>
            </a:r>
            <a:r>
              <a:rPr b="1" lang="pt-BR" sz="1050">
                <a:solidFill>
                  <a:srgbClr val="0086B3"/>
                </a:solidFill>
                <a:highlight>
                  <a:srgbClr val="F8F8F8"/>
                </a:highlight>
                <a:latin typeface="Consolas"/>
                <a:ea typeface="Consolas"/>
                <a:cs typeface="Consolas"/>
                <a:sym typeface="Consolas"/>
              </a:rPr>
              <a:t>available</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 Se o cliente existe, enquanto ele estiver conectado e disponível</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(client)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while</a:t>
            </a:r>
            <a:r>
              <a:rPr b="1" lang="pt-BR" sz="1050">
                <a:solidFill>
                  <a:srgbClr val="333333"/>
                </a:solidFill>
                <a:highlight>
                  <a:srgbClr val="F8F8F8"/>
                </a:highlight>
                <a:latin typeface="Consolas"/>
                <a:ea typeface="Consolas"/>
                <a:cs typeface="Consolas"/>
                <a:sym typeface="Consolas"/>
              </a:rPr>
              <a:t> (client.</a:t>
            </a:r>
            <a:r>
              <a:rPr b="1" lang="pt-BR" sz="1050">
                <a:solidFill>
                  <a:srgbClr val="0086B3"/>
                </a:solidFill>
                <a:highlight>
                  <a:srgbClr val="F8F8F8"/>
                </a:highlight>
                <a:latin typeface="Consolas"/>
                <a:ea typeface="Consolas"/>
                <a:cs typeface="Consolas"/>
                <a:sym typeface="Consolas"/>
              </a:rPr>
              <a:t>connected</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(client.</a:t>
            </a:r>
            <a:r>
              <a:rPr b="1" lang="pt-BR" sz="1050">
                <a:solidFill>
                  <a:srgbClr val="0086B3"/>
                </a:solidFill>
                <a:highlight>
                  <a:srgbClr val="F8F8F8"/>
                </a:highlight>
                <a:latin typeface="Consolas"/>
                <a:ea typeface="Consolas"/>
                <a:cs typeface="Consolas"/>
                <a:sym typeface="Consolas"/>
              </a:rPr>
              <a:t>available</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//Lê o caracter da requisição HTTP</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char c = client.</a:t>
            </a:r>
            <a:r>
              <a:rPr b="1" lang="pt-BR" sz="1050">
                <a:solidFill>
                  <a:srgbClr val="0086B3"/>
                </a:solidFill>
                <a:highlight>
                  <a:srgbClr val="F8F8F8"/>
                </a:highlight>
                <a:latin typeface="Consolas"/>
                <a:ea typeface="Consolas"/>
                <a:cs typeface="Consolas"/>
                <a:sym typeface="Consolas"/>
              </a:rPr>
              <a:t>read</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.length() &lt; </a:t>
            </a:r>
            <a:r>
              <a:rPr b="1" lang="pt-BR" sz="1050">
                <a:solidFill>
                  <a:srgbClr val="008080"/>
                </a:solidFill>
                <a:highlight>
                  <a:srgbClr val="F8F8F8"/>
                </a:highlight>
                <a:latin typeface="Consolas"/>
                <a:ea typeface="Consolas"/>
                <a:cs typeface="Consolas"/>
                <a:sym typeface="Consolas"/>
              </a:rPr>
              <a:t>100</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 "readstring" recebe o valor da URL</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 += c;</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339" name="Google Shape;339;p4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40" name="Google Shape;340;p4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41" name="Google Shape;341;p4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Programação - Função Loop</a:t>
            </a:r>
            <a:endParaRPr/>
          </a:p>
          <a:p>
            <a:pPr indent="0" lvl="0" marL="0" rtl="0" algn="l">
              <a:spcBef>
                <a:spcPts val="1200"/>
              </a:spcBef>
              <a:spcAft>
                <a:spcPts val="1200"/>
              </a:spcAft>
              <a:buNone/>
            </a:pPr>
            <a:r>
              <a:t/>
            </a:r>
            <a:endParaRPr/>
          </a:p>
        </p:txBody>
      </p:sp>
      <p:pic>
        <p:nvPicPr>
          <p:cNvPr id="342" name="Google Shape;342;p44"/>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pic>
        <p:nvPicPr>
          <p:cNvPr id="343" name="Google Shape;343;p44"/>
          <p:cNvPicPr preferRelativeResize="0"/>
          <p:nvPr/>
        </p:nvPicPr>
        <p:blipFill rotWithShape="1">
          <a:blip r:embed="rId3">
            <a:alphaModFix/>
          </a:blip>
          <a:srcRect b="48205" l="1191" r="89733" t="37112"/>
          <a:stretch/>
        </p:blipFill>
        <p:spPr>
          <a:xfrm>
            <a:off x="-1546375" y="-1150000"/>
            <a:ext cx="619125" cy="561975"/>
          </a:xfrm>
          <a:prstGeom prst="rect">
            <a:avLst/>
          </a:prstGeom>
          <a:noFill/>
          <a:ln>
            <a:noFill/>
          </a:ln>
        </p:spPr>
      </p:pic>
      <p:sp>
        <p:nvSpPr>
          <p:cNvPr id="344" name="Google Shape;344;p44"/>
          <p:cNvSpPr txBox="1"/>
          <p:nvPr/>
        </p:nvSpPr>
        <p:spPr>
          <a:xfrm>
            <a:off x="2156400" y="1550100"/>
            <a:ext cx="5038800" cy="332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050">
                <a:solidFill>
                  <a:srgbClr val="333333"/>
                </a:solidFill>
                <a:highlight>
                  <a:srgbClr val="F8F8F8"/>
                </a:highlight>
                <a:latin typeface="Consolas"/>
                <a:ea typeface="Consolas"/>
                <a:cs typeface="Consolas"/>
                <a:sym typeface="Consolas"/>
              </a:rPr>
              <a:t>void </a:t>
            </a:r>
            <a:r>
              <a:rPr b="1" lang="pt-BR" sz="1050">
                <a:solidFill>
                  <a:srgbClr val="0086B3"/>
                </a:solidFill>
                <a:highlight>
                  <a:srgbClr val="F8F8F8"/>
                </a:highlight>
                <a:latin typeface="Consolas"/>
                <a:ea typeface="Consolas"/>
                <a:cs typeface="Consolas"/>
                <a:sym typeface="Consolas"/>
              </a:rPr>
              <a:t>loop</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(c == </a:t>
            </a:r>
            <a:r>
              <a:rPr b="1" lang="pt-BR" sz="1050">
                <a:solidFill>
                  <a:srgbClr val="DD1144"/>
                </a:solidFill>
                <a:highlight>
                  <a:srgbClr val="F8F8F8"/>
                </a:highlight>
                <a:latin typeface="Consolas"/>
                <a:ea typeface="Consolas"/>
                <a:cs typeface="Consolas"/>
                <a:sym typeface="Consolas"/>
              </a:rPr>
              <a:t>'\n'</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//Procura o caracter ? para encontrar os parâmetros</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.indexOf(</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 &lt; </a:t>
            </a:r>
            <a:r>
              <a:rPr b="1" lang="pt-BR" sz="1050">
                <a:solidFill>
                  <a:srgbClr val="008080"/>
                </a:solidFill>
                <a:highlight>
                  <a:srgbClr val="F8F8F8"/>
                </a:highlight>
                <a:latin typeface="Consolas"/>
                <a:ea typeface="Consolas"/>
                <a:cs typeface="Consolas"/>
                <a:sym typeface="Consolas"/>
              </a:rPr>
              <a:t>0</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//Se relayParam=1 aciona o relé</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else</a:t>
            </a: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if</a:t>
            </a: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.indexOf(</a:t>
            </a:r>
            <a:r>
              <a:rPr b="1" lang="pt-BR" sz="1050">
                <a:solidFill>
                  <a:srgbClr val="DD1144"/>
                </a:solidFill>
                <a:highlight>
                  <a:srgbClr val="F8F8F8"/>
                </a:highlight>
                <a:latin typeface="Consolas"/>
                <a:ea typeface="Consolas"/>
                <a:cs typeface="Consolas"/>
                <a:sym typeface="Consolas"/>
              </a:rPr>
              <a:t>"relayParam=1"</a:t>
            </a:r>
            <a:r>
              <a:rPr b="1" lang="pt-BR" sz="1050">
                <a:solidFill>
                  <a:srgbClr val="333333"/>
                </a:solidFill>
                <a:highlight>
                  <a:srgbClr val="F8F8F8"/>
                </a:highlight>
                <a:latin typeface="Consolas"/>
                <a:ea typeface="Consolas"/>
                <a:cs typeface="Consolas"/>
                <a:sym typeface="Consolas"/>
              </a:rPr>
              <a:t>) &gt; </a:t>
            </a:r>
            <a:r>
              <a:rPr b="1" lang="pt-BR" sz="1050">
                <a:solidFill>
                  <a:srgbClr val="008080"/>
                </a:solidFill>
                <a:highlight>
                  <a:srgbClr val="F8F8F8"/>
                </a:highlight>
                <a:latin typeface="Consolas"/>
                <a:ea typeface="Consolas"/>
                <a:cs typeface="Consolas"/>
                <a:sym typeface="Consolas"/>
              </a:rPr>
              <a:t>0</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digitalWrite</a:t>
            </a:r>
            <a:r>
              <a:rPr b="1" lang="pt-BR" sz="1050">
                <a:solidFill>
                  <a:srgbClr val="333333"/>
                </a:solidFill>
                <a:highlight>
                  <a:srgbClr val="F8F8F8"/>
                </a:highlight>
                <a:latin typeface="Consolas"/>
                <a:ea typeface="Consolas"/>
                <a:cs typeface="Consolas"/>
                <a:sym typeface="Consolas"/>
              </a:rPr>
              <a:t>(relay, </a:t>
            </a:r>
            <a:r>
              <a:rPr b="1" lang="pt-BR" sz="1050">
                <a:solidFill>
                  <a:srgbClr val="008080"/>
                </a:solidFill>
                <a:highlight>
                  <a:srgbClr val="F8F8F8"/>
                </a:highlight>
                <a:latin typeface="Consolas"/>
                <a:ea typeface="Consolas"/>
                <a:cs typeface="Consolas"/>
                <a:sym typeface="Consolas"/>
              </a:rPr>
              <a:t>HIGH</a:t>
            </a: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//Aciona o relé</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 </a:t>
            </a:r>
            <a:r>
              <a:rPr b="1" lang="pt-BR" sz="1050">
                <a:solidFill>
                  <a:srgbClr val="0086B3"/>
                </a:solidFill>
                <a:highlight>
                  <a:srgbClr val="F8F8F8"/>
                </a:highlight>
                <a:latin typeface="Consolas"/>
                <a:ea typeface="Consolas"/>
                <a:cs typeface="Consolas"/>
                <a:sym typeface="Consolas"/>
              </a:rPr>
              <a:t>else</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//Desativa o relé</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digitalWrite</a:t>
            </a:r>
            <a:r>
              <a:rPr b="1" lang="pt-BR" sz="1050">
                <a:solidFill>
                  <a:srgbClr val="333333"/>
                </a:solidFill>
                <a:highlight>
                  <a:srgbClr val="F8F8F8"/>
                </a:highlight>
                <a:latin typeface="Consolas"/>
                <a:ea typeface="Consolas"/>
                <a:cs typeface="Consolas"/>
                <a:sym typeface="Consolas"/>
              </a:rPr>
              <a:t>(relay, </a:t>
            </a:r>
            <a:r>
              <a:rPr b="1" lang="pt-BR" sz="1050">
                <a:solidFill>
                  <a:srgbClr val="008080"/>
                </a:solidFill>
                <a:highlight>
                  <a:srgbClr val="F8F8F8"/>
                </a:highlight>
                <a:latin typeface="Consolas"/>
                <a:ea typeface="Consolas"/>
                <a:cs typeface="Consolas"/>
                <a:sym typeface="Consolas"/>
              </a:rPr>
              <a:t>LOW</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//Variável é reinicializada</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lang="pt-BR" sz="1050">
                <a:solidFill>
                  <a:srgbClr val="0086B3"/>
                </a:solidFill>
                <a:highlight>
                  <a:srgbClr val="F8F8F8"/>
                </a:highlight>
                <a:latin typeface="Consolas"/>
                <a:ea typeface="Consolas"/>
                <a:cs typeface="Consolas"/>
                <a:sym typeface="Consolas"/>
              </a:rPr>
              <a:t>readString</a:t>
            </a:r>
            <a:r>
              <a:rPr b="1" lang="pt-BR" sz="1050">
                <a:solidFill>
                  <a:srgbClr val="333333"/>
                </a:solidFill>
                <a:highlight>
                  <a:srgbClr val="F8F8F8"/>
                </a:highlight>
                <a:latin typeface="Consolas"/>
                <a:ea typeface="Consolas"/>
                <a:cs typeface="Consolas"/>
                <a:sym typeface="Consolas"/>
              </a:rPr>
              <a:t> = </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//Finaliza a conexão com o cliente</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client.</a:t>
            </a:r>
            <a:r>
              <a:rPr b="1" lang="pt-BR" sz="1050">
                <a:solidFill>
                  <a:srgbClr val="0086B3"/>
                </a:solidFill>
                <a:highlight>
                  <a:srgbClr val="F8F8F8"/>
                </a:highlight>
                <a:latin typeface="Consolas"/>
                <a:ea typeface="Consolas"/>
                <a:cs typeface="Consolas"/>
                <a:sym typeface="Consolas"/>
              </a:rPr>
              <a:t>stop</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Ethernet</a:t>
            </a:r>
            <a:endParaRPr/>
          </a:p>
        </p:txBody>
      </p:sp>
      <p:sp>
        <p:nvSpPr>
          <p:cNvPr id="350" name="Google Shape;350;p4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51" name="Google Shape;351;p4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352" name="Google Shape;352;p45"/>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pic>
        <p:nvPicPr>
          <p:cNvPr id="353" name="Google Shape;353;p45"/>
          <p:cNvPicPr preferRelativeResize="0"/>
          <p:nvPr/>
        </p:nvPicPr>
        <p:blipFill rotWithShape="1">
          <a:blip r:embed="rId3">
            <a:alphaModFix/>
          </a:blip>
          <a:srcRect b="48205" l="1191" r="89733" t="37112"/>
          <a:stretch/>
        </p:blipFill>
        <p:spPr>
          <a:xfrm>
            <a:off x="-1546375" y="-1150000"/>
            <a:ext cx="619125" cy="561975"/>
          </a:xfrm>
          <a:prstGeom prst="rect">
            <a:avLst/>
          </a:prstGeom>
          <a:noFill/>
          <a:ln>
            <a:noFill/>
          </a:ln>
        </p:spPr>
      </p:pic>
      <p:pic>
        <p:nvPicPr>
          <p:cNvPr id="354" name="Google Shape;354;p45"/>
          <p:cNvPicPr preferRelativeResize="0"/>
          <p:nvPr/>
        </p:nvPicPr>
        <p:blipFill>
          <a:blip r:embed="rId4">
            <a:alphaModFix/>
          </a:blip>
          <a:stretch>
            <a:fillRect/>
          </a:stretch>
        </p:blipFill>
        <p:spPr>
          <a:xfrm>
            <a:off x="2981325" y="1358288"/>
            <a:ext cx="3181350" cy="2219325"/>
          </a:xfrm>
          <a:prstGeom prst="rect">
            <a:avLst/>
          </a:prstGeom>
          <a:noFill/>
          <a:ln>
            <a:noFill/>
          </a:ln>
        </p:spPr>
      </p:pic>
      <p:graphicFrame>
        <p:nvGraphicFramePr>
          <p:cNvPr id="355" name="Google Shape;355;p45"/>
          <p:cNvGraphicFramePr/>
          <p:nvPr/>
        </p:nvGraphicFramePr>
        <p:xfrm>
          <a:off x="1717913" y="3740100"/>
          <a:ext cx="3000000" cy="3000000"/>
        </p:xfrm>
        <a:graphic>
          <a:graphicData uri="http://schemas.openxmlformats.org/drawingml/2006/table">
            <a:tbl>
              <a:tblPr>
                <a:noFill/>
                <a:tableStyleId>{BA9C7E5E-6C49-4111-90F5-749E7E8FA012}</a:tableStyleId>
              </a:tblPr>
              <a:tblGrid>
                <a:gridCol w="2329650"/>
                <a:gridCol w="3378525"/>
              </a:tblGrid>
              <a:tr h="279400">
                <a:tc gridSpan="2">
                  <a:txBody>
                    <a:bodyPr/>
                    <a:lstStyle/>
                    <a:p>
                      <a:pPr indent="0" lvl="0" marL="0" rtl="0" algn="ctr">
                        <a:spcBef>
                          <a:spcPts val="0"/>
                        </a:spcBef>
                        <a:spcAft>
                          <a:spcPts val="0"/>
                        </a:spcAft>
                        <a:buNone/>
                      </a:pPr>
                      <a:r>
                        <a:rPr lang="pt-BR" sz="1000"/>
                        <a:t>Fig. 4.1 -Shield Ethernet e módulo relé ligado ao Arduino UNO</a:t>
                      </a:r>
                      <a:endParaRPr sz="10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type="title"/>
          </p:nvPr>
        </p:nvSpPr>
        <p:spPr>
          <a:xfrm>
            <a:off x="767800" y="2150850"/>
            <a:ext cx="8376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WiFi</a:t>
            </a:r>
            <a:endParaRPr/>
          </a:p>
        </p:txBody>
      </p:sp>
      <p:sp>
        <p:nvSpPr>
          <p:cNvPr id="361" name="Google Shape;361;p4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a:t>
            </a:r>
            <a:endParaRPr/>
          </a:p>
        </p:txBody>
      </p:sp>
      <p:sp>
        <p:nvSpPr>
          <p:cNvPr id="57" name="Google Shape;57;p1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8" name="Google Shape;58;p1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Os protocolos de comunicação de rede são conjuntos de regras e convenções que definem como os dispositivos, em uma rede, devem se comunicar. </a:t>
            </a:r>
            <a:endParaRPr/>
          </a:p>
          <a:p>
            <a:pPr indent="-342900" lvl="0" marL="457200" rtl="0" algn="l">
              <a:spcBef>
                <a:spcPts val="0"/>
              </a:spcBef>
              <a:spcAft>
                <a:spcPts val="0"/>
              </a:spcAft>
              <a:buSzPts val="1800"/>
              <a:buChar char="➢"/>
            </a:pPr>
            <a:r>
              <a:rPr lang="pt-BR"/>
              <a:t>Eles desempenham um papel crucial na garantia de uma comunicação eficiente, segura e padronizada. </a:t>
            </a:r>
            <a:endParaRPr/>
          </a:p>
          <a:p>
            <a:pPr indent="-342900" lvl="0" marL="457200" rtl="0" algn="l">
              <a:spcBef>
                <a:spcPts val="0"/>
              </a:spcBef>
              <a:spcAft>
                <a:spcPts val="0"/>
              </a:spcAft>
              <a:buSzPts val="1800"/>
              <a:buChar char="➢"/>
            </a:pPr>
            <a:r>
              <a:rPr lang="pt-BR"/>
              <a:t>Alguns conceitos básicos de redes de computadores são importantes para melhor compreender as tecnologias que vamos estudar.</a:t>
            </a:r>
            <a:endParaRPr/>
          </a:p>
          <a:p>
            <a:pPr indent="0" lvl="0" marL="457200" rtl="0" algn="l">
              <a:spcBef>
                <a:spcPts val="1200"/>
              </a:spcBef>
              <a:spcAft>
                <a:spcPts val="1200"/>
              </a:spcAft>
              <a:buNone/>
            </a:pPr>
            <a:r>
              <a:t/>
            </a:r>
            <a:endParaRPr/>
          </a:p>
        </p:txBody>
      </p:sp>
      <p:sp>
        <p:nvSpPr>
          <p:cNvPr id="59" name="Google Shape;59;p1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367" name="Google Shape;367;p4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68" name="Google Shape;368;p4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69" name="Google Shape;369;p4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a:t>
            </a:r>
            <a:r>
              <a:rPr lang="pt-BR"/>
              <a:t>breviação de "</a:t>
            </a:r>
            <a:r>
              <a:rPr b="1" lang="pt-BR"/>
              <a:t>Wireless Fidelity</a:t>
            </a:r>
            <a:r>
              <a:rPr lang="pt-BR"/>
              <a:t>" </a:t>
            </a:r>
            <a:endParaRPr/>
          </a:p>
          <a:p>
            <a:pPr indent="-342900" lvl="0" marL="457200" rtl="0" algn="l">
              <a:spcBef>
                <a:spcPts val="0"/>
              </a:spcBef>
              <a:spcAft>
                <a:spcPts val="0"/>
              </a:spcAft>
              <a:buSzPts val="1800"/>
              <a:buChar char="➢"/>
            </a:pPr>
            <a:r>
              <a:rPr lang="pt-BR"/>
              <a:t>Tecnologia de comunicação sem fio que permite a conectividade de dispositivos em redes locais (LANs) e à internet. </a:t>
            </a:r>
            <a:endParaRPr/>
          </a:p>
          <a:p>
            <a:pPr indent="-342900" lvl="0" marL="457200" rtl="0" algn="l">
              <a:spcBef>
                <a:spcPts val="0"/>
              </a:spcBef>
              <a:spcAft>
                <a:spcPts val="0"/>
              </a:spcAft>
              <a:buSzPts val="1800"/>
              <a:buChar char="➢"/>
            </a:pPr>
            <a:r>
              <a:rPr lang="pt-BR"/>
              <a:t>Baseado em uma variedade de padrões definidos pelo IEEE (Institute of Electrical and Electronics Engineers), sendo os mais comuns aqueles que pertencem à família </a:t>
            </a:r>
            <a:r>
              <a:rPr b="1" lang="pt-BR"/>
              <a:t>IEEE 802.11.</a:t>
            </a:r>
            <a:endParaRPr b="1"/>
          </a:p>
          <a:p>
            <a:pPr indent="-317500" lvl="1" marL="914400" rtl="0" algn="l">
              <a:spcBef>
                <a:spcPts val="0"/>
              </a:spcBef>
              <a:spcAft>
                <a:spcPts val="0"/>
              </a:spcAft>
              <a:buSzPts val="1400"/>
              <a:buChar char="○"/>
            </a:pPr>
            <a:r>
              <a:rPr lang="pt-BR"/>
              <a:t>Outros padrões incluem: 802.11a, 802.11b, 802.11g, 802.11n, 802.11ac, 802.11ax (Wi-Fi 6)</a:t>
            </a:r>
            <a:endParaRPr/>
          </a:p>
          <a:p>
            <a:pPr indent="-317500" lvl="1" marL="914400" rtl="0" algn="l">
              <a:spcBef>
                <a:spcPts val="0"/>
              </a:spcBef>
              <a:spcAft>
                <a:spcPts val="0"/>
              </a:spcAft>
              <a:buSzPts val="1400"/>
              <a:buChar char="○"/>
            </a:pPr>
            <a:r>
              <a:rPr lang="pt-BR"/>
              <a:t>Cada padrão define especificações para a frequência, largura de banda, velocidade de transmissão, segurança e outras características da rede sem fio.</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375" name="Google Shape;375;p4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76" name="Google Shape;376;p4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77" name="Google Shape;377;p4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Opera em várias camadas do modelo OSI. </a:t>
            </a:r>
            <a:endParaRPr/>
          </a:p>
          <a:p>
            <a:pPr indent="-317500" lvl="1" marL="914400" rtl="0" algn="l">
              <a:spcBef>
                <a:spcPts val="0"/>
              </a:spcBef>
              <a:spcAft>
                <a:spcPts val="0"/>
              </a:spcAft>
              <a:buSzPts val="1400"/>
              <a:buChar char="○"/>
            </a:pPr>
            <a:r>
              <a:rPr lang="pt-BR"/>
              <a:t>A camada física (camada 1) lida com a transmissão de sinais sem fio;</a:t>
            </a:r>
            <a:endParaRPr/>
          </a:p>
          <a:p>
            <a:pPr indent="-317500" lvl="1" marL="914400" rtl="0" algn="l">
              <a:spcBef>
                <a:spcPts val="0"/>
              </a:spcBef>
              <a:spcAft>
                <a:spcPts val="0"/>
              </a:spcAft>
              <a:buSzPts val="1400"/>
              <a:buChar char="○"/>
            </a:pPr>
            <a:r>
              <a:rPr lang="pt-BR"/>
              <a:t>A camada de enlace (camada 2) trata de questões como o controle de acesso ao meio e o endereçamento MAC (Media Access Control). </a:t>
            </a:r>
            <a:endParaRPr/>
          </a:p>
          <a:p>
            <a:pPr indent="-317500" lvl="1" marL="914400" rtl="0" algn="l">
              <a:spcBef>
                <a:spcPts val="0"/>
              </a:spcBef>
              <a:spcAft>
                <a:spcPts val="0"/>
              </a:spcAft>
              <a:buSzPts val="1400"/>
              <a:buChar char="○"/>
            </a:pPr>
            <a:r>
              <a:rPr lang="pt-BR"/>
              <a:t>As camadas superiores do modelo OSI (camadas de rede, transporte, sessão, apresentação e aplicação) não são especificamente ligadas ao Wi-Fi, mas aplicam-se da mesma forma a redes com e sem fio.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383" name="Google Shape;383;p4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84" name="Google Shape;384;p4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85" name="Google Shape;385;p49"/>
          <p:cNvSpPr txBox="1"/>
          <p:nvPr>
            <p:ph idx="1" type="body"/>
          </p:nvPr>
        </p:nvSpPr>
        <p:spPr>
          <a:xfrm>
            <a:off x="822175" y="1152475"/>
            <a:ext cx="4803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WLAN</a:t>
            </a:r>
            <a:endParaRPr/>
          </a:p>
          <a:p>
            <a:pPr indent="-317500" lvl="1" marL="914400" rtl="0" algn="l">
              <a:spcBef>
                <a:spcPts val="0"/>
              </a:spcBef>
              <a:spcAft>
                <a:spcPts val="0"/>
              </a:spcAft>
              <a:buSzPts val="1400"/>
              <a:buChar char="○"/>
            </a:pPr>
            <a:r>
              <a:rPr lang="pt-BR"/>
              <a:t>Rede Local (LAN) + Wireless = </a:t>
            </a:r>
            <a:r>
              <a:rPr b="1" lang="pt-BR"/>
              <a:t>Wireless Local Area Network</a:t>
            </a:r>
            <a:endParaRPr b="1"/>
          </a:p>
          <a:p>
            <a:pPr indent="-317500" lvl="1" marL="914400" rtl="0" algn="l">
              <a:spcBef>
                <a:spcPts val="0"/>
              </a:spcBef>
              <a:spcAft>
                <a:spcPts val="0"/>
              </a:spcAft>
              <a:buSzPts val="1400"/>
              <a:buChar char="○"/>
            </a:pPr>
            <a:r>
              <a:rPr lang="pt-BR"/>
              <a:t>Converte pacotes de dados em ondas de rádio ou infravermelho e os envia para outros dispositivos sem fio ou para um ponto de acesso.</a:t>
            </a:r>
            <a:endParaRPr/>
          </a:p>
          <a:p>
            <a:pPr indent="-317500" lvl="1" marL="914400" rtl="0" algn="l">
              <a:spcBef>
                <a:spcPts val="0"/>
              </a:spcBef>
              <a:spcAft>
                <a:spcPts val="0"/>
              </a:spcAft>
              <a:buSzPts val="1400"/>
              <a:buChar char="○"/>
            </a:pPr>
            <a:r>
              <a:rPr b="1" lang="pt-BR"/>
              <a:t>AP</a:t>
            </a:r>
            <a:r>
              <a:rPr lang="pt-BR"/>
              <a:t> = Access Point</a:t>
            </a:r>
            <a:endParaRPr/>
          </a:p>
        </p:txBody>
      </p:sp>
      <p:pic>
        <p:nvPicPr>
          <p:cNvPr id="386" name="Google Shape;386;p49"/>
          <p:cNvPicPr preferRelativeResize="0"/>
          <p:nvPr/>
        </p:nvPicPr>
        <p:blipFill>
          <a:blip r:embed="rId3">
            <a:alphaModFix/>
          </a:blip>
          <a:stretch>
            <a:fillRect/>
          </a:stretch>
        </p:blipFill>
        <p:spPr>
          <a:xfrm>
            <a:off x="5751063" y="2076563"/>
            <a:ext cx="3228975" cy="2143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392" name="Google Shape;392;p5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393" name="Google Shape;393;p5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394" name="Google Shape;394;p5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Características Principais</a:t>
            </a:r>
            <a:endParaRPr/>
          </a:p>
          <a:p>
            <a:pPr indent="-317500" lvl="1" marL="914400" rtl="0" algn="l">
              <a:spcBef>
                <a:spcPts val="0"/>
              </a:spcBef>
              <a:spcAft>
                <a:spcPts val="0"/>
              </a:spcAft>
              <a:buSzPts val="1400"/>
              <a:buChar char="○"/>
            </a:pPr>
            <a:r>
              <a:rPr b="1" lang="pt-BR"/>
              <a:t>Frequências</a:t>
            </a:r>
            <a:endParaRPr b="1"/>
          </a:p>
          <a:p>
            <a:pPr indent="-317500" lvl="2" marL="1371600" rtl="0" algn="l">
              <a:spcBef>
                <a:spcPts val="0"/>
              </a:spcBef>
              <a:spcAft>
                <a:spcPts val="0"/>
              </a:spcAft>
              <a:buSzPts val="1400"/>
              <a:buChar char="■"/>
            </a:pPr>
            <a:r>
              <a:rPr lang="pt-BR"/>
              <a:t>O</a:t>
            </a:r>
            <a:r>
              <a:rPr lang="pt-BR"/>
              <a:t>peram em diferentes frequências, sendo as mais comuns 2,4 GHz e 5 GHz. </a:t>
            </a:r>
            <a:endParaRPr/>
          </a:p>
          <a:p>
            <a:pPr indent="-317500" lvl="2" marL="1371600" rtl="0" algn="l">
              <a:spcBef>
                <a:spcPts val="0"/>
              </a:spcBef>
              <a:spcAft>
                <a:spcPts val="0"/>
              </a:spcAft>
              <a:buSzPts val="1400"/>
              <a:buChar char="■"/>
            </a:pPr>
            <a:r>
              <a:rPr lang="pt-BR"/>
              <a:t>A frequência afeta a velocidade e o alcance da conexão, sendo que 5 GHz geralmente oferece maior largura de banda, mas com alcance menor em comparação com 2,4 GHz.</a:t>
            </a:r>
            <a:endParaRPr/>
          </a:p>
          <a:p>
            <a:pPr indent="-317500" lvl="1" marL="914400" rtl="0" algn="l">
              <a:spcBef>
                <a:spcPts val="0"/>
              </a:spcBef>
              <a:spcAft>
                <a:spcPts val="0"/>
              </a:spcAft>
              <a:buSzPts val="1400"/>
              <a:buChar char="○"/>
            </a:pPr>
            <a:r>
              <a:rPr b="1" lang="pt-BR"/>
              <a:t>Modos de Operação</a:t>
            </a:r>
            <a:endParaRPr b="1"/>
          </a:p>
          <a:p>
            <a:pPr indent="-317500" lvl="2" marL="1371600" rtl="0" algn="l">
              <a:spcBef>
                <a:spcPts val="0"/>
              </a:spcBef>
              <a:spcAft>
                <a:spcPts val="0"/>
              </a:spcAft>
              <a:buSzPts val="1400"/>
              <a:buChar char="■"/>
            </a:pPr>
            <a:r>
              <a:rPr lang="pt-BR"/>
              <a:t>Infraestrutura (conexão a um ponto de acesso)</a:t>
            </a:r>
            <a:endParaRPr/>
          </a:p>
          <a:p>
            <a:pPr indent="-317500" lvl="2" marL="1371600" rtl="0" algn="l">
              <a:spcBef>
                <a:spcPts val="0"/>
              </a:spcBef>
              <a:spcAft>
                <a:spcPts val="0"/>
              </a:spcAft>
              <a:buSzPts val="1400"/>
              <a:buChar char="■"/>
            </a:pPr>
            <a:r>
              <a:rPr lang="pt-BR"/>
              <a:t>Ad hoc (conexão direta entre dispositivos sem um ponto de acesso).</a:t>
            </a:r>
            <a:endParaRPr/>
          </a:p>
          <a:p>
            <a:pPr indent="-317500" lvl="1" marL="914400" rtl="0" algn="l">
              <a:spcBef>
                <a:spcPts val="0"/>
              </a:spcBef>
              <a:spcAft>
                <a:spcPts val="0"/>
              </a:spcAft>
              <a:buSzPts val="1400"/>
              <a:buChar char="○"/>
            </a:pPr>
            <a:r>
              <a:rPr b="1" lang="pt-BR"/>
              <a:t>Segurança</a:t>
            </a:r>
            <a:endParaRPr b="1"/>
          </a:p>
          <a:p>
            <a:pPr indent="-317500" lvl="2" marL="1371600" rtl="0" algn="l">
              <a:spcBef>
                <a:spcPts val="0"/>
              </a:spcBef>
              <a:spcAft>
                <a:spcPts val="0"/>
              </a:spcAft>
              <a:buSzPts val="1400"/>
              <a:buChar char="■"/>
            </a:pPr>
            <a:r>
              <a:rPr lang="pt-BR"/>
              <a:t>WEP (Wired Equivalent Privacy)</a:t>
            </a:r>
            <a:endParaRPr/>
          </a:p>
          <a:p>
            <a:pPr indent="-317500" lvl="2" marL="1371600" rtl="0" algn="l">
              <a:spcBef>
                <a:spcPts val="0"/>
              </a:spcBef>
              <a:spcAft>
                <a:spcPts val="0"/>
              </a:spcAft>
              <a:buSzPts val="1400"/>
              <a:buChar char="■"/>
            </a:pPr>
            <a:r>
              <a:rPr lang="pt-BR"/>
              <a:t>WPA (Wi-Fi Protected Access)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400" name="Google Shape;400;p5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01" name="Google Shape;401;p5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02" name="Google Shape;402;p5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Características Principais</a:t>
            </a:r>
            <a:endParaRPr/>
          </a:p>
          <a:p>
            <a:pPr indent="-317500" lvl="1" marL="914400" rtl="0" algn="l">
              <a:spcBef>
                <a:spcPts val="0"/>
              </a:spcBef>
              <a:spcAft>
                <a:spcPts val="0"/>
              </a:spcAft>
              <a:buSzPts val="1400"/>
              <a:buChar char="○"/>
            </a:pPr>
            <a:r>
              <a:rPr b="1" lang="pt-BR"/>
              <a:t>Velocidade de Conexão</a:t>
            </a:r>
            <a:endParaRPr b="1"/>
          </a:p>
          <a:p>
            <a:pPr indent="-317500" lvl="2" marL="1371600" rtl="0" algn="l">
              <a:spcBef>
                <a:spcPts val="0"/>
              </a:spcBef>
              <a:spcAft>
                <a:spcPts val="0"/>
              </a:spcAft>
              <a:buSzPts val="1400"/>
              <a:buChar char="■"/>
            </a:pPr>
            <a:r>
              <a:rPr lang="pt-BR"/>
              <a:t>Medida em megabits por segundo (Mbps) ou gigabits por segundo (Gbps). </a:t>
            </a:r>
            <a:endParaRPr/>
          </a:p>
          <a:p>
            <a:pPr indent="-317500" lvl="2" marL="1371600" rtl="0" algn="l">
              <a:spcBef>
                <a:spcPts val="0"/>
              </a:spcBef>
              <a:spcAft>
                <a:spcPts val="0"/>
              </a:spcAft>
              <a:buSzPts val="1400"/>
              <a:buChar char="■"/>
            </a:pPr>
            <a:r>
              <a:rPr lang="pt-BR"/>
              <a:t>A velocidade real pode variar devido a fatores como interferência, distância do ponto de acesso e obstáculos físicos.</a:t>
            </a:r>
            <a:endParaRPr/>
          </a:p>
          <a:p>
            <a:pPr indent="-317500" lvl="1" marL="914400" rtl="0" algn="l">
              <a:spcBef>
                <a:spcPts val="0"/>
              </a:spcBef>
              <a:spcAft>
                <a:spcPts val="0"/>
              </a:spcAft>
              <a:buSzPts val="1400"/>
              <a:buChar char="○"/>
            </a:pPr>
            <a:r>
              <a:rPr b="1" lang="pt-BR"/>
              <a:t>Alcance</a:t>
            </a:r>
            <a:endParaRPr b="1"/>
          </a:p>
          <a:p>
            <a:pPr indent="-317500" lvl="2" marL="1371600" rtl="0" algn="l">
              <a:spcBef>
                <a:spcPts val="0"/>
              </a:spcBef>
              <a:spcAft>
                <a:spcPts val="0"/>
              </a:spcAft>
              <a:buSzPts val="1400"/>
              <a:buChar char="■"/>
            </a:pPr>
            <a:r>
              <a:rPr lang="pt-BR"/>
              <a:t>Depende de vários fatores, incluindo a potência do sinal do roteador, interferências e obstáculos físicos. </a:t>
            </a:r>
            <a:endParaRPr/>
          </a:p>
          <a:p>
            <a:pPr indent="-317500" lvl="2" marL="1371600" rtl="0" algn="l">
              <a:spcBef>
                <a:spcPts val="0"/>
              </a:spcBef>
              <a:spcAft>
                <a:spcPts val="0"/>
              </a:spcAft>
              <a:buSzPts val="1400"/>
              <a:buChar char="■"/>
            </a:pPr>
            <a:r>
              <a:rPr lang="pt-BR"/>
              <a:t>Redes Wi-Fi de 2,4 GHz geralmente têm um alcance maior do que as de 5 GHz.</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408" name="Google Shape;408;p5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09" name="Google Shape;409;p5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10" name="Google Shape;410;p5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Vamos usar o WiFi disponível no ESP32</a:t>
            </a:r>
            <a:endParaRPr/>
          </a:p>
          <a:p>
            <a:pPr indent="-317500" lvl="1" marL="914400" rtl="0" algn="l">
              <a:spcBef>
                <a:spcPts val="0"/>
              </a:spcBef>
              <a:spcAft>
                <a:spcPts val="0"/>
              </a:spcAft>
              <a:buSzPts val="1400"/>
              <a:buChar char="○"/>
            </a:pPr>
            <a:r>
              <a:rPr lang="pt-BR"/>
              <a:t>Usaremos a biblioteca </a:t>
            </a:r>
            <a:r>
              <a:rPr i="1" lang="pt-BR"/>
              <a:t>network </a:t>
            </a:r>
            <a:r>
              <a:rPr lang="pt-BR"/>
              <a:t>do Micropython</a:t>
            </a:r>
            <a:endParaRPr/>
          </a:p>
          <a:p>
            <a:pPr indent="-317500" lvl="1" marL="914400" rtl="0" algn="l">
              <a:spcBef>
                <a:spcPts val="0"/>
              </a:spcBef>
              <a:spcAft>
                <a:spcPts val="0"/>
              </a:spcAft>
              <a:buSzPts val="1400"/>
              <a:buChar char="○"/>
            </a:pPr>
            <a:r>
              <a:rPr lang="pt-BR"/>
              <a:t>Uma das vantagens do simulador do wokwi é justamente a capacidade que ele tem de se comunicar com a rede em que o computador está conectado.  </a:t>
            </a:r>
            <a:endParaRPr/>
          </a:p>
          <a:p>
            <a:pPr indent="0" lvl="0" marL="0" rtl="0" algn="l">
              <a:spcBef>
                <a:spcPts val="1200"/>
              </a:spcBef>
              <a:spcAft>
                <a:spcPts val="1200"/>
              </a:spcAft>
              <a:buNone/>
            </a:pPr>
            <a:r>
              <a:t/>
            </a:r>
            <a:endParaRPr/>
          </a:p>
        </p:txBody>
      </p:sp>
      <p:pic>
        <p:nvPicPr>
          <p:cNvPr id="411" name="Google Shape;411;p52"/>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WiFi</a:t>
            </a:r>
            <a:endParaRPr/>
          </a:p>
        </p:txBody>
      </p:sp>
      <p:sp>
        <p:nvSpPr>
          <p:cNvPr id="417" name="Google Shape;417;p5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18" name="Google Shape;418;p5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19" name="Google Shape;419;p5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Código</a:t>
            </a:r>
            <a:endParaRPr/>
          </a:p>
          <a:p>
            <a:pPr indent="0" lvl="0" marL="0" rtl="0" algn="l">
              <a:spcBef>
                <a:spcPts val="1200"/>
              </a:spcBef>
              <a:spcAft>
                <a:spcPts val="1200"/>
              </a:spcAft>
              <a:buNone/>
            </a:pPr>
            <a:r>
              <a:t/>
            </a:r>
            <a:endParaRPr/>
          </a:p>
        </p:txBody>
      </p:sp>
      <p:pic>
        <p:nvPicPr>
          <p:cNvPr id="420" name="Google Shape;420;p53"/>
          <p:cNvPicPr preferRelativeResize="0"/>
          <p:nvPr/>
        </p:nvPicPr>
        <p:blipFill rotWithShape="1">
          <a:blip r:embed="rId3">
            <a:alphaModFix/>
          </a:blip>
          <a:srcRect b="48205" l="1191" r="89733" t="37112"/>
          <a:stretch/>
        </p:blipFill>
        <p:spPr>
          <a:xfrm>
            <a:off x="6967725" y="0"/>
            <a:ext cx="619125" cy="561975"/>
          </a:xfrm>
          <a:prstGeom prst="rect">
            <a:avLst/>
          </a:prstGeom>
          <a:noFill/>
          <a:ln>
            <a:noFill/>
          </a:ln>
        </p:spPr>
      </p:pic>
      <p:graphicFrame>
        <p:nvGraphicFramePr>
          <p:cNvPr id="421" name="Google Shape;421;p53"/>
          <p:cNvGraphicFramePr/>
          <p:nvPr/>
        </p:nvGraphicFramePr>
        <p:xfrm>
          <a:off x="2563775" y="1003350"/>
          <a:ext cx="3000000" cy="3000000"/>
        </p:xfrm>
        <a:graphic>
          <a:graphicData uri="http://schemas.openxmlformats.org/drawingml/2006/table">
            <a:tbl>
              <a:tblPr>
                <a:noFill/>
                <a:tableStyleId>{BA9C7E5E-6C49-4111-90F5-749E7E8FA012}</a:tableStyleId>
              </a:tblPr>
              <a:tblGrid>
                <a:gridCol w="4832400"/>
              </a:tblGrid>
              <a:tr h="279400">
                <a:tc>
                  <a:txBody>
                    <a:bodyPr/>
                    <a:lstStyle/>
                    <a:p>
                      <a:pPr indent="0" lvl="0" marL="0" rtl="0" algn="l">
                        <a:lnSpc>
                          <a:spcPct val="115000"/>
                        </a:lnSpc>
                        <a:spcBef>
                          <a:spcPts val="0"/>
                        </a:spcBef>
                        <a:spcAft>
                          <a:spcPts val="0"/>
                        </a:spcAft>
                        <a:buNone/>
                      </a:pPr>
                      <a:r>
                        <a:rPr b="1" lang="pt-BR" sz="1050">
                          <a:solidFill>
                            <a:srgbClr val="333333"/>
                          </a:solidFill>
                          <a:highlight>
                            <a:srgbClr val="F8F8F8"/>
                          </a:highlight>
                          <a:latin typeface="Consolas"/>
                          <a:ea typeface="Consolas"/>
                          <a:cs typeface="Consolas"/>
                          <a:sym typeface="Consolas"/>
                        </a:rPr>
                        <a:t>import network</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import time</a:t>
                      </a:r>
                      <a:br>
                        <a:rPr b="1" lang="pt-BR" sz="1050">
                          <a:solidFill>
                            <a:srgbClr val="333333"/>
                          </a:solidFill>
                          <a:highlight>
                            <a:srgbClr val="F8F8F8"/>
                          </a:highlight>
                          <a:latin typeface="Consolas"/>
                          <a:ea typeface="Consolas"/>
                          <a:cs typeface="Consolas"/>
                          <a:sym typeface="Consolas"/>
                        </a:rPr>
                      </a:b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print(</a:t>
                      </a:r>
                      <a:r>
                        <a:rPr b="1" lang="pt-BR" sz="1050">
                          <a:solidFill>
                            <a:srgbClr val="DD1144"/>
                          </a:solidFill>
                          <a:highlight>
                            <a:srgbClr val="F8F8F8"/>
                          </a:highlight>
                          <a:latin typeface="Consolas"/>
                          <a:ea typeface="Consolas"/>
                          <a:cs typeface="Consolas"/>
                          <a:sym typeface="Consolas"/>
                        </a:rPr>
                        <a:t>"Conectando no WiFi"</a:t>
                      </a:r>
                      <a:r>
                        <a:rPr b="1" lang="pt-BR" sz="1050">
                          <a:solidFill>
                            <a:srgbClr val="333333"/>
                          </a:solidFill>
                          <a:highlight>
                            <a:srgbClr val="F8F8F8"/>
                          </a:highlight>
                          <a:latin typeface="Consolas"/>
                          <a:ea typeface="Consolas"/>
                          <a:cs typeface="Consolas"/>
                          <a:sym typeface="Consolas"/>
                        </a:rPr>
                        <a:t>, end=</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#Criamos uma conexão do tipo WLAN para comunicação com a internet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sta_if = network.WLAN(network.STA_IF)</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#Ativamos o módulo WiFi da placa</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sta_if.active(True)</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#Usamos o 'Wokwi-GUEST' quando queremos que o wokwi conecte com</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#a rede em que o computador está conectado</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sta_if.connect(</a:t>
                      </a:r>
                      <a:r>
                        <a:rPr b="1" lang="pt-BR" sz="1050">
                          <a:solidFill>
                            <a:srgbClr val="DD1144"/>
                          </a:solidFill>
                          <a:highlight>
                            <a:srgbClr val="F8F8F8"/>
                          </a:highlight>
                          <a:latin typeface="Consolas"/>
                          <a:ea typeface="Consolas"/>
                          <a:cs typeface="Consolas"/>
                          <a:sym typeface="Consolas"/>
                        </a:rPr>
                        <a:t>'Wokwi-GUEST'</a:t>
                      </a:r>
                      <a:r>
                        <a:rPr b="1" lang="pt-BR" sz="1050">
                          <a:solidFill>
                            <a:srgbClr val="333333"/>
                          </a:solidFill>
                          <a:highlight>
                            <a:srgbClr val="F8F8F8"/>
                          </a:highlight>
                          <a:latin typeface="Consolas"/>
                          <a:ea typeface="Consolas"/>
                          <a:cs typeface="Consolas"/>
                          <a:sym typeface="Consolas"/>
                        </a:rPr>
                        <a:t>, </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#Tenta realizar a conexão</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while not sta_if.isconnected():</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print(</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 end=</a:t>
                      </a:r>
                      <a:r>
                        <a:rPr b="1" lang="pt-BR" sz="1050">
                          <a:solidFill>
                            <a:srgbClr val="DD1144"/>
                          </a:solidFill>
                          <a:highlight>
                            <a:srgbClr val="F8F8F8"/>
                          </a:highlight>
                          <a:latin typeface="Consolas"/>
                          <a:ea typeface="Consolas"/>
                          <a:cs typeface="Consolas"/>
                          <a:sym typeface="Consolas"/>
                        </a:rPr>
                        <a:t>""</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time.sleep(</a:t>
                      </a:r>
                      <a:r>
                        <a:rPr b="1" lang="pt-BR" sz="1050">
                          <a:solidFill>
                            <a:srgbClr val="008080"/>
                          </a:solidFill>
                          <a:highlight>
                            <a:srgbClr val="F8F8F8"/>
                          </a:highlight>
                          <a:latin typeface="Consolas"/>
                          <a:ea typeface="Consolas"/>
                          <a:cs typeface="Consolas"/>
                          <a:sym typeface="Consolas"/>
                        </a:rPr>
                        <a:t>0.1</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#Se conectado mostra</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print(</a:t>
                      </a:r>
                      <a:r>
                        <a:rPr b="1" lang="pt-BR" sz="1050">
                          <a:solidFill>
                            <a:srgbClr val="DD1144"/>
                          </a:solidFill>
                          <a:highlight>
                            <a:srgbClr val="F8F8F8"/>
                          </a:highlight>
                          <a:latin typeface="Consolas"/>
                          <a:ea typeface="Consolas"/>
                          <a:cs typeface="Consolas"/>
                          <a:sym typeface="Consolas"/>
                        </a:rPr>
                        <a:t>" Conectado!"</a:t>
                      </a:r>
                      <a:r>
                        <a:rPr b="1" lang="pt-BR" sz="1050">
                          <a:solidFill>
                            <a:srgbClr val="333333"/>
                          </a:solidFill>
                          <a:highlight>
                            <a:srgbClr val="F8F8F8"/>
                          </a:highlight>
                          <a:latin typeface="Consolas"/>
                          <a:ea typeface="Consolas"/>
                          <a:cs typeface="Consolas"/>
                          <a:sym typeface="Consolas"/>
                        </a:rPr>
                        <a:t>)</a:t>
                      </a:r>
                      <a:endParaRPr b="1" sz="1050">
                        <a:solidFill>
                          <a:srgbClr val="999999"/>
                        </a:solidFill>
                        <a:highlight>
                          <a:srgbClr val="F8F8F8"/>
                        </a:highlight>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solidFill>
                      <a:srgbClr val="F8F8F8"/>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Bluetooth</a:t>
            </a:r>
            <a:endParaRPr/>
          </a:p>
        </p:txBody>
      </p:sp>
      <p:sp>
        <p:nvSpPr>
          <p:cNvPr id="427" name="Google Shape;427;p5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33" name="Google Shape;433;p5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34" name="Google Shape;434;p5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35" name="Google Shape;435;p5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Surgiu em 1994 como resposta à crescente necessidade de interligar gadgets móveis de forma eficiente. </a:t>
            </a:r>
            <a:endParaRPr/>
          </a:p>
          <a:p>
            <a:pPr indent="-317500" lvl="1" marL="914400" rtl="0" algn="l">
              <a:spcBef>
                <a:spcPts val="0"/>
              </a:spcBef>
              <a:spcAft>
                <a:spcPts val="0"/>
              </a:spcAft>
              <a:buSzPts val="1400"/>
              <a:buChar char="○"/>
            </a:pPr>
            <a:r>
              <a:rPr lang="pt-BR"/>
              <a:t>Impulsionada por empresas pioneiras como Ericsson, IBM, Nokia, Intel e Toshiba, </a:t>
            </a:r>
            <a:r>
              <a:rPr b="1" lang="pt-BR"/>
              <a:t>proporcionou uma reviravolta na maneira como fones de ouvido, celulares, impressoras e outros dispositivos se comunicam.</a:t>
            </a:r>
            <a:endParaRPr b="1"/>
          </a:p>
          <a:p>
            <a:pPr indent="-342900" lvl="0" marL="457200" rtl="0" algn="l">
              <a:spcBef>
                <a:spcPts val="0"/>
              </a:spcBef>
              <a:spcAft>
                <a:spcPts val="0"/>
              </a:spcAft>
              <a:buSzPts val="1800"/>
              <a:buChar char="➢"/>
            </a:pPr>
            <a:r>
              <a:rPr lang="pt-BR"/>
              <a:t>O nome "Bluetooth" tem suas raízes na história, homenageando o rei Harald Bluetooth, que governou à distância os reinos da Dinamarca e Noruega. </a:t>
            </a:r>
            <a:endParaRPr/>
          </a:p>
        </p:txBody>
      </p:sp>
      <p:pic>
        <p:nvPicPr>
          <p:cNvPr id="436" name="Google Shape;436;p55"/>
          <p:cNvPicPr preferRelativeResize="0"/>
          <p:nvPr/>
        </p:nvPicPr>
        <p:blipFill>
          <a:blip r:embed="rId3">
            <a:alphaModFix/>
          </a:blip>
          <a:stretch>
            <a:fillRect/>
          </a:stretch>
        </p:blipFill>
        <p:spPr>
          <a:xfrm>
            <a:off x="7038175" y="146000"/>
            <a:ext cx="622857" cy="94984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42" name="Google Shape;442;p5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43" name="Google Shape;443;p5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44" name="Google Shape;444;p5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Objetivo</a:t>
            </a:r>
            <a:endParaRPr b="1"/>
          </a:p>
          <a:p>
            <a:pPr indent="-317500" lvl="1" marL="914400" rtl="0" algn="l">
              <a:spcBef>
                <a:spcPts val="0"/>
              </a:spcBef>
              <a:spcAft>
                <a:spcPts val="0"/>
              </a:spcAft>
              <a:buSzPts val="1400"/>
              <a:buChar char="○"/>
            </a:pPr>
            <a:r>
              <a:rPr lang="pt-BR"/>
              <a:t>C</a:t>
            </a:r>
            <a:r>
              <a:rPr lang="pt-BR"/>
              <a:t>omplementar ou até mesmo substituir redes cabeadas convencionais, oferecendo uma alternativa sem fio mais flexível e conveniente. </a:t>
            </a:r>
            <a:endParaRPr/>
          </a:p>
          <a:p>
            <a:pPr indent="-342900" lvl="0" marL="457200" rtl="0" algn="l">
              <a:spcBef>
                <a:spcPts val="0"/>
              </a:spcBef>
              <a:spcAft>
                <a:spcPts val="0"/>
              </a:spcAft>
              <a:buSzPts val="1800"/>
              <a:buChar char="➢"/>
            </a:pPr>
            <a:r>
              <a:rPr b="1" lang="pt-BR"/>
              <a:t>Aplicações</a:t>
            </a:r>
            <a:r>
              <a:rPr lang="pt-BR"/>
              <a:t> </a:t>
            </a:r>
            <a:endParaRPr/>
          </a:p>
          <a:p>
            <a:pPr indent="-317500" lvl="1" marL="914400" rtl="0" algn="l">
              <a:spcBef>
                <a:spcPts val="0"/>
              </a:spcBef>
              <a:spcAft>
                <a:spcPts val="0"/>
              </a:spcAft>
              <a:buSzPts val="1400"/>
              <a:buChar char="○"/>
            </a:pPr>
            <a:r>
              <a:rPr lang="pt-BR"/>
              <a:t>Comunicação;</a:t>
            </a:r>
            <a:endParaRPr/>
          </a:p>
          <a:p>
            <a:pPr indent="-317500" lvl="1" marL="914400" rtl="0" algn="l">
              <a:spcBef>
                <a:spcPts val="0"/>
              </a:spcBef>
              <a:spcAft>
                <a:spcPts val="0"/>
              </a:spcAft>
              <a:buSzPts val="1400"/>
              <a:buChar char="○"/>
            </a:pPr>
            <a:r>
              <a:rPr lang="pt-BR"/>
              <a:t>Entretenimento;</a:t>
            </a:r>
            <a:endParaRPr/>
          </a:p>
          <a:p>
            <a:pPr indent="-317500" lvl="1" marL="914400" rtl="0" algn="l">
              <a:spcBef>
                <a:spcPts val="0"/>
              </a:spcBef>
              <a:spcAft>
                <a:spcPts val="0"/>
              </a:spcAft>
              <a:buSzPts val="1400"/>
              <a:buChar char="○"/>
            </a:pPr>
            <a:r>
              <a:rPr lang="pt-BR"/>
              <a:t>Internet das Coisas (IoT).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2"/>
          <p:cNvSpPr txBox="1"/>
          <p:nvPr>
            <p:ph type="title"/>
          </p:nvPr>
        </p:nvSpPr>
        <p:spPr>
          <a:xfrm>
            <a:off x="767800" y="2150850"/>
            <a:ext cx="8376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Introdução à Redes de Computadores</a:t>
            </a:r>
            <a:endParaRPr/>
          </a:p>
        </p:txBody>
      </p:sp>
      <p:sp>
        <p:nvSpPr>
          <p:cNvPr id="65" name="Google Shape;65;p1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50" name="Google Shape;450;p5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51" name="Google Shape;451;p5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52" name="Google Shape;452;p5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pt-BR"/>
              <a:t>A rede Bluetooth é dividida em </a:t>
            </a:r>
            <a:endParaRPr/>
          </a:p>
          <a:p>
            <a:pPr indent="-317500" lvl="1" marL="914400" rtl="0" algn="l">
              <a:spcBef>
                <a:spcPts val="0"/>
              </a:spcBef>
              <a:spcAft>
                <a:spcPts val="0"/>
              </a:spcAft>
              <a:buSzPts val="1400"/>
              <a:buChar char="○"/>
            </a:pPr>
            <a:r>
              <a:rPr b="1" lang="pt-BR"/>
              <a:t>Mestre</a:t>
            </a:r>
            <a:endParaRPr b="1"/>
          </a:p>
          <a:p>
            <a:pPr indent="-317500" lvl="2" marL="1371600" rtl="0" algn="l">
              <a:spcBef>
                <a:spcPts val="0"/>
              </a:spcBef>
              <a:spcAft>
                <a:spcPts val="0"/>
              </a:spcAft>
              <a:buSzPts val="1400"/>
              <a:buChar char="■"/>
            </a:pPr>
            <a:r>
              <a:rPr lang="pt-BR"/>
              <a:t>Requisitar serviços</a:t>
            </a:r>
            <a:endParaRPr/>
          </a:p>
          <a:p>
            <a:pPr indent="-317500" lvl="2" marL="1371600" rtl="0" algn="l">
              <a:spcBef>
                <a:spcPts val="0"/>
              </a:spcBef>
              <a:spcAft>
                <a:spcPts val="0"/>
              </a:spcAft>
              <a:buSzPts val="1400"/>
              <a:buChar char="■"/>
            </a:pPr>
            <a:r>
              <a:rPr lang="pt-BR"/>
              <a:t>Inicia o processo de </a:t>
            </a:r>
            <a:r>
              <a:rPr i="1" lang="pt-BR"/>
              <a:t>page</a:t>
            </a:r>
            <a:endParaRPr i="1"/>
          </a:p>
          <a:p>
            <a:pPr indent="-317500" lvl="2" marL="1371600" rtl="0" algn="l">
              <a:spcBef>
                <a:spcPts val="0"/>
              </a:spcBef>
              <a:spcAft>
                <a:spcPts val="0"/>
              </a:spcAft>
              <a:buSzPts val="1400"/>
              <a:buChar char="■"/>
            </a:pPr>
            <a:r>
              <a:rPr lang="pt-BR"/>
              <a:t>Organizar e comandar a transmissão de dados</a:t>
            </a:r>
            <a:endParaRPr/>
          </a:p>
          <a:p>
            <a:pPr indent="-317500" lvl="1" marL="914400" rtl="0" algn="l">
              <a:spcBef>
                <a:spcPts val="0"/>
              </a:spcBef>
              <a:spcAft>
                <a:spcPts val="0"/>
              </a:spcAft>
              <a:buSzPts val="1400"/>
              <a:buChar char="○"/>
            </a:pPr>
            <a:r>
              <a:rPr b="1" lang="pt-BR"/>
              <a:t>Escravo	</a:t>
            </a:r>
            <a:endParaRPr b="1"/>
          </a:p>
          <a:p>
            <a:pPr indent="-317500" lvl="2" marL="1371600" rtl="0" algn="l">
              <a:spcBef>
                <a:spcPts val="0"/>
              </a:spcBef>
              <a:spcAft>
                <a:spcPts val="0"/>
              </a:spcAft>
              <a:buSzPts val="1400"/>
              <a:buChar char="■"/>
            </a:pPr>
            <a:r>
              <a:rPr lang="pt-BR"/>
              <a:t>Prover serviços</a:t>
            </a:r>
            <a:endParaRPr/>
          </a:p>
          <a:p>
            <a:pPr indent="-342900" lvl="0" marL="457200" rtl="0" algn="l">
              <a:spcBef>
                <a:spcPts val="0"/>
              </a:spcBef>
              <a:spcAft>
                <a:spcPts val="0"/>
              </a:spcAft>
              <a:buSzPts val="1800"/>
              <a:buChar char="➢"/>
            </a:pPr>
            <a:r>
              <a:rPr lang="pt-BR"/>
              <a:t>A estrutura básica de comunicação no Bluetooth é chamada de </a:t>
            </a:r>
            <a:r>
              <a:rPr b="1" lang="pt-BR"/>
              <a:t>piconet</a:t>
            </a:r>
            <a:endParaRPr/>
          </a:p>
          <a:p>
            <a:pPr indent="-317500" lvl="1" marL="914400" rtl="0" algn="l">
              <a:spcBef>
                <a:spcPts val="0"/>
              </a:spcBef>
              <a:spcAft>
                <a:spcPts val="0"/>
              </a:spcAft>
              <a:buSzPts val="1400"/>
              <a:buChar char="○"/>
            </a:pPr>
            <a:r>
              <a:rPr lang="pt-BR"/>
              <a:t>Rede onde um nodo central, denominado </a:t>
            </a:r>
            <a:r>
              <a:rPr b="1" lang="pt-BR"/>
              <a:t>mestre</a:t>
            </a:r>
            <a:r>
              <a:rPr lang="pt-BR"/>
              <a:t>, se comunica ativamente com os outros nodos, chamados de </a:t>
            </a:r>
            <a:r>
              <a:rPr b="1" lang="pt-BR"/>
              <a:t>escravos</a:t>
            </a:r>
            <a:r>
              <a:rPr lang="pt-BR"/>
              <a:t>, formando uma topologia em estrela. </a:t>
            </a:r>
            <a:endParaRPr/>
          </a:p>
          <a:p>
            <a:pPr indent="-342900" lvl="0" marL="457200" rtl="0" algn="l">
              <a:spcBef>
                <a:spcPts val="0"/>
              </a:spcBef>
              <a:spcAft>
                <a:spcPts val="0"/>
              </a:spcAft>
              <a:buSzPts val="1800"/>
              <a:buChar char="➢"/>
            </a:pPr>
            <a:r>
              <a:rPr lang="pt-BR"/>
              <a:t>Segundo a especificação da </a:t>
            </a:r>
            <a:r>
              <a:rPr lang="pt-BR"/>
              <a:t>tecnologia</a:t>
            </a:r>
            <a:r>
              <a:rPr lang="pt-BR"/>
              <a:t>, podemos ter </a:t>
            </a:r>
            <a:r>
              <a:rPr b="1" lang="pt-BR"/>
              <a:t>no máximo oito elementos ativos dentro de uma piconet, incluindo o mestre.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58" name="Google Shape;458;p5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59" name="Google Shape;459;p5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60" name="Google Shape;460;p5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a:t>
            </a:r>
            <a:endParaRPr b="1"/>
          </a:p>
          <a:p>
            <a:pPr indent="-317500" lvl="1" marL="914400" rtl="0" algn="l">
              <a:spcBef>
                <a:spcPts val="0"/>
              </a:spcBef>
              <a:spcAft>
                <a:spcPts val="0"/>
              </a:spcAft>
              <a:buSzPts val="1400"/>
              <a:buChar char="○"/>
            </a:pPr>
            <a:r>
              <a:rPr lang="pt-BR"/>
              <a:t>Classificada de acordo com a quantidade de mestres presentes na rede</a:t>
            </a:r>
            <a:endParaRPr/>
          </a:p>
          <a:p>
            <a:pPr indent="-317500" lvl="2" marL="1371600" rtl="0" algn="l">
              <a:spcBef>
                <a:spcPts val="0"/>
              </a:spcBef>
              <a:spcAft>
                <a:spcPts val="0"/>
              </a:spcAft>
              <a:buSzPts val="1400"/>
              <a:buChar char="■"/>
            </a:pPr>
            <a:r>
              <a:rPr lang="pt-BR"/>
              <a:t>Piconet</a:t>
            </a:r>
            <a:endParaRPr/>
          </a:p>
          <a:p>
            <a:pPr indent="-317500" lvl="2" marL="1371600" rtl="0" algn="l">
              <a:spcBef>
                <a:spcPts val="0"/>
              </a:spcBef>
              <a:spcAft>
                <a:spcPts val="0"/>
              </a:spcAft>
              <a:buSzPts val="1400"/>
              <a:buChar char="■"/>
            </a:pPr>
            <a:r>
              <a:rPr lang="pt-BR"/>
              <a:t>Scatternet</a:t>
            </a:r>
            <a:endParaRPr/>
          </a:p>
        </p:txBody>
      </p:sp>
      <p:pic>
        <p:nvPicPr>
          <p:cNvPr id="461" name="Google Shape;461;p58"/>
          <p:cNvPicPr preferRelativeResize="0"/>
          <p:nvPr/>
        </p:nvPicPr>
        <p:blipFill>
          <a:blip r:embed="rId3">
            <a:alphaModFix/>
          </a:blip>
          <a:stretch>
            <a:fillRect/>
          </a:stretch>
        </p:blipFill>
        <p:spPr>
          <a:xfrm>
            <a:off x="3845250" y="2282050"/>
            <a:ext cx="4095750" cy="2000250"/>
          </a:xfrm>
          <a:prstGeom prst="rect">
            <a:avLst/>
          </a:prstGeom>
          <a:noFill/>
          <a:ln>
            <a:noFill/>
          </a:ln>
        </p:spPr>
      </p:pic>
      <p:sp>
        <p:nvSpPr>
          <p:cNvPr id="462" name="Google Shape;462;p58"/>
          <p:cNvSpPr txBox="1"/>
          <p:nvPr/>
        </p:nvSpPr>
        <p:spPr>
          <a:xfrm>
            <a:off x="4941000" y="4282300"/>
            <a:ext cx="3000000" cy="51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i="1" lang="pt-BR" sz="1000"/>
              <a:t>Piconet</a:t>
            </a:r>
            <a:r>
              <a:rPr lang="pt-BR" sz="1000"/>
              <a:t> e </a:t>
            </a:r>
            <a:r>
              <a:rPr i="1" lang="pt-BR" sz="1000"/>
              <a:t>Scatternet </a:t>
            </a:r>
            <a:r>
              <a:rPr lang="pt-BR" sz="1000"/>
              <a:t>(FERREIRA et. al., 2005).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68" name="Google Shape;468;p5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69" name="Google Shape;469;p5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70" name="Google Shape;470;p5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a:t>
            </a:r>
            <a:endParaRPr b="1"/>
          </a:p>
          <a:p>
            <a:pPr indent="-317500" lvl="1" marL="914400" rtl="0" algn="l">
              <a:spcBef>
                <a:spcPts val="0"/>
              </a:spcBef>
              <a:spcAft>
                <a:spcPts val="0"/>
              </a:spcAft>
              <a:buSzPts val="1400"/>
              <a:buChar char="○"/>
            </a:pPr>
            <a:r>
              <a:rPr b="1" lang="pt-BR"/>
              <a:t>Piconet Simples</a:t>
            </a:r>
            <a:endParaRPr b="1"/>
          </a:p>
          <a:p>
            <a:pPr indent="-317500" lvl="2" marL="1371600" rtl="0" algn="l">
              <a:spcBef>
                <a:spcPts val="0"/>
              </a:spcBef>
              <a:spcAft>
                <a:spcPts val="0"/>
              </a:spcAft>
              <a:buSzPts val="1400"/>
              <a:buChar char="■"/>
            </a:pPr>
            <a:r>
              <a:rPr lang="pt-BR"/>
              <a:t>Conexão ponto a ponto</a:t>
            </a:r>
            <a:endParaRPr/>
          </a:p>
          <a:p>
            <a:pPr indent="-317500" lvl="2" marL="1371600" rtl="0" algn="l">
              <a:spcBef>
                <a:spcPts val="0"/>
              </a:spcBef>
              <a:spcAft>
                <a:spcPts val="0"/>
              </a:spcAft>
              <a:buSzPts val="1400"/>
              <a:buChar char="■"/>
            </a:pPr>
            <a:r>
              <a:rPr lang="pt-BR"/>
              <a:t>Apenas um mestre (</a:t>
            </a:r>
            <a:r>
              <a:rPr i="1" lang="pt-BR"/>
              <a:t>master</a:t>
            </a:r>
            <a:r>
              <a:rPr lang="pt-BR"/>
              <a:t>)</a:t>
            </a:r>
            <a:endParaRPr/>
          </a:p>
          <a:p>
            <a:pPr indent="-317500" lvl="3" marL="1828800" rtl="0" algn="l">
              <a:spcBef>
                <a:spcPts val="0"/>
              </a:spcBef>
              <a:spcAft>
                <a:spcPts val="0"/>
              </a:spcAft>
              <a:buSzPts val="1400"/>
              <a:buChar char="●"/>
            </a:pPr>
            <a:r>
              <a:rPr lang="pt-BR"/>
              <a:t>Controla a transmissão entre os dispositivos</a:t>
            </a:r>
            <a:endParaRPr/>
          </a:p>
          <a:p>
            <a:pPr indent="-317500" lvl="2" marL="1371600" rtl="0" algn="l">
              <a:spcBef>
                <a:spcPts val="0"/>
              </a:spcBef>
              <a:spcAft>
                <a:spcPts val="0"/>
              </a:spcAft>
              <a:buSzPts val="1400"/>
              <a:buChar char="■"/>
            </a:pPr>
            <a:r>
              <a:rPr lang="pt-BR"/>
              <a:t>Apenas um escravo (</a:t>
            </a:r>
            <a:r>
              <a:rPr i="1" lang="pt-BR"/>
              <a:t>slave</a:t>
            </a:r>
            <a:r>
              <a:rPr lang="pt-BR"/>
              <a:t>)</a:t>
            </a:r>
            <a:endParaRPr/>
          </a:p>
          <a:p>
            <a:pPr indent="-317500" lvl="3" marL="1828800" rtl="0" algn="l">
              <a:spcBef>
                <a:spcPts val="0"/>
              </a:spcBef>
              <a:spcAft>
                <a:spcPts val="0"/>
              </a:spcAft>
              <a:buSzPts val="1400"/>
              <a:buChar char="●"/>
            </a:pPr>
            <a:r>
              <a:rPr lang="pt-BR"/>
              <a:t>Segue o “hopping sequence” do mestre.</a:t>
            </a:r>
            <a:endParaRPr/>
          </a:p>
          <a:p>
            <a:pPr indent="-317500" lvl="3" marL="1828800" rtl="0" algn="l">
              <a:spcBef>
                <a:spcPts val="0"/>
              </a:spcBef>
              <a:spcAft>
                <a:spcPts val="0"/>
              </a:spcAft>
              <a:buSzPts val="1400"/>
              <a:buChar char="●"/>
            </a:pPr>
            <a:r>
              <a:rPr lang="pt-BR"/>
              <a:t>Sincronização do tempo e à frequência do clock do mestre.</a:t>
            </a:r>
            <a:endParaRPr/>
          </a:p>
        </p:txBody>
      </p:sp>
      <p:pic>
        <p:nvPicPr>
          <p:cNvPr id="471" name="Google Shape;471;p59"/>
          <p:cNvPicPr preferRelativeResize="0"/>
          <p:nvPr/>
        </p:nvPicPr>
        <p:blipFill rotWithShape="1">
          <a:blip r:embed="rId3">
            <a:alphaModFix/>
          </a:blip>
          <a:srcRect b="0" l="0" r="84824" t="0"/>
          <a:stretch/>
        </p:blipFill>
        <p:spPr>
          <a:xfrm>
            <a:off x="8120102" y="977888"/>
            <a:ext cx="692375" cy="2847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77" name="Google Shape;477;p6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78" name="Google Shape;478;p6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79" name="Google Shape;479;p6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a:t>
            </a:r>
            <a:endParaRPr b="1"/>
          </a:p>
          <a:p>
            <a:pPr indent="-317500" lvl="1" marL="914400" rtl="0" algn="l">
              <a:spcBef>
                <a:spcPts val="0"/>
              </a:spcBef>
              <a:spcAft>
                <a:spcPts val="0"/>
              </a:spcAft>
              <a:buSzPts val="1400"/>
              <a:buChar char="○"/>
            </a:pPr>
            <a:r>
              <a:rPr b="1" lang="pt-BR"/>
              <a:t>Piconet Multi-Slave</a:t>
            </a:r>
            <a:endParaRPr b="1"/>
          </a:p>
          <a:p>
            <a:pPr indent="-317500" lvl="2" marL="1371600" rtl="0" algn="l">
              <a:spcBef>
                <a:spcPts val="0"/>
              </a:spcBef>
              <a:spcAft>
                <a:spcPts val="0"/>
              </a:spcAft>
              <a:buSzPts val="1400"/>
              <a:buChar char="■"/>
            </a:pPr>
            <a:r>
              <a:rPr lang="pt-BR"/>
              <a:t>Conexão ponto a ponto e ponto multiponto</a:t>
            </a:r>
            <a:endParaRPr/>
          </a:p>
          <a:p>
            <a:pPr indent="-317500" lvl="2" marL="1371600" rtl="0" algn="l">
              <a:spcBef>
                <a:spcPts val="0"/>
              </a:spcBef>
              <a:spcAft>
                <a:spcPts val="0"/>
              </a:spcAft>
              <a:buSzPts val="1400"/>
              <a:buChar char="■"/>
            </a:pPr>
            <a:r>
              <a:rPr lang="pt-BR"/>
              <a:t>Apenas um mestre</a:t>
            </a:r>
            <a:endParaRPr/>
          </a:p>
          <a:p>
            <a:pPr indent="-317500" lvl="3" marL="1828800" rtl="0" algn="l">
              <a:spcBef>
                <a:spcPts val="0"/>
              </a:spcBef>
              <a:spcAft>
                <a:spcPts val="0"/>
              </a:spcAft>
              <a:buSzPts val="1400"/>
              <a:buChar char="●"/>
            </a:pPr>
            <a:r>
              <a:rPr lang="pt-BR"/>
              <a:t>Controla todas as transmissões dentro da Piconet</a:t>
            </a:r>
            <a:endParaRPr/>
          </a:p>
          <a:p>
            <a:pPr indent="-317500" lvl="2" marL="1371600" rtl="0" algn="l">
              <a:spcBef>
                <a:spcPts val="0"/>
              </a:spcBef>
              <a:spcAft>
                <a:spcPts val="0"/>
              </a:spcAft>
              <a:buSzPts val="1400"/>
              <a:buChar char="■"/>
            </a:pPr>
            <a:r>
              <a:rPr lang="pt-BR"/>
              <a:t>De 2 a 7 escravos (slaves) ativos</a:t>
            </a:r>
            <a:endParaRPr/>
          </a:p>
          <a:p>
            <a:pPr indent="-317500" lvl="3" marL="1828800" rtl="0" algn="l">
              <a:spcBef>
                <a:spcPts val="0"/>
              </a:spcBef>
              <a:spcAft>
                <a:spcPts val="0"/>
              </a:spcAft>
              <a:buSzPts val="1400"/>
              <a:buChar char="●"/>
            </a:pPr>
            <a:r>
              <a:rPr lang="pt-BR"/>
              <a:t>Segue o “hopping sequence” do mestre.</a:t>
            </a:r>
            <a:endParaRPr/>
          </a:p>
          <a:p>
            <a:pPr indent="-317500" lvl="3" marL="1828800" rtl="0" algn="l">
              <a:spcBef>
                <a:spcPts val="0"/>
              </a:spcBef>
              <a:spcAft>
                <a:spcPts val="0"/>
              </a:spcAft>
              <a:buSzPts val="1400"/>
              <a:buChar char="●"/>
            </a:pPr>
            <a:r>
              <a:rPr lang="pt-BR"/>
              <a:t>Sincronização do tempo e à frequência do clock do mestre.</a:t>
            </a:r>
            <a:endParaRPr/>
          </a:p>
          <a:p>
            <a:pPr indent="-317500" lvl="3" marL="1828800" rtl="0" algn="l">
              <a:spcBef>
                <a:spcPts val="0"/>
              </a:spcBef>
              <a:spcAft>
                <a:spcPts val="0"/>
              </a:spcAft>
              <a:buSzPts val="1400"/>
              <a:buChar char="●"/>
            </a:pPr>
            <a:r>
              <a:rPr lang="pt-BR"/>
              <a:t>Podem entrar em </a:t>
            </a:r>
            <a:r>
              <a:rPr i="1" lang="pt-BR"/>
              <a:t>sleep mode</a:t>
            </a:r>
            <a:r>
              <a:rPr lang="pt-BR"/>
              <a:t> para liberar conexão.</a:t>
            </a:r>
            <a:endParaRPr/>
          </a:p>
        </p:txBody>
      </p:sp>
      <p:sp>
        <p:nvSpPr>
          <p:cNvPr id="480" name="Google Shape;480;p6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 </a:t>
            </a:r>
            <a:endParaRPr/>
          </a:p>
        </p:txBody>
      </p:sp>
      <p:grpSp>
        <p:nvGrpSpPr>
          <p:cNvPr id="481" name="Google Shape;481;p60"/>
          <p:cNvGrpSpPr/>
          <p:nvPr/>
        </p:nvGrpSpPr>
        <p:grpSpPr>
          <a:xfrm>
            <a:off x="7582148" y="1147763"/>
            <a:ext cx="1497752" cy="2847975"/>
            <a:chOff x="7582148" y="1147763"/>
            <a:chExt cx="1497752" cy="2847975"/>
          </a:xfrm>
        </p:grpSpPr>
        <p:pic>
          <p:nvPicPr>
            <p:cNvPr id="482" name="Google Shape;482;p60"/>
            <p:cNvPicPr preferRelativeResize="0"/>
            <p:nvPr/>
          </p:nvPicPr>
          <p:blipFill rotWithShape="1">
            <a:blip r:embed="rId3">
              <a:alphaModFix/>
            </a:blip>
            <a:srcRect b="0" l="13859" r="54761" t="0"/>
            <a:stretch/>
          </p:blipFill>
          <p:spPr>
            <a:xfrm>
              <a:off x="7582148" y="1147763"/>
              <a:ext cx="1431624" cy="2847975"/>
            </a:xfrm>
            <a:prstGeom prst="rect">
              <a:avLst/>
            </a:prstGeom>
            <a:noFill/>
            <a:ln>
              <a:noFill/>
            </a:ln>
          </p:spPr>
        </p:pic>
        <p:sp>
          <p:nvSpPr>
            <p:cNvPr id="483" name="Google Shape;483;p60"/>
            <p:cNvSpPr/>
            <p:nvPr/>
          </p:nvSpPr>
          <p:spPr>
            <a:xfrm>
              <a:off x="8815600" y="2087675"/>
              <a:ext cx="264300" cy="27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89" name="Google Shape;489;p6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490" name="Google Shape;490;p6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491" name="Google Shape;491;p61"/>
          <p:cNvSpPr txBox="1"/>
          <p:nvPr>
            <p:ph idx="1" type="body"/>
          </p:nvPr>
        </p:nvSpPr>
        <p:spPr>
          <a:xfrm>
            <a:off x="822175" y="1152475"/>
            <a:ext cx="5331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a:t>
            </a:r>
            <a:endParaRPr b="1"/>
          </a:p>
          <a:p>
            <a:pPr indent="-317500" lvl="1" marL="914400" rtl="0" algn="l">
              <a:spcBef>
                <a:spcPts val="0"/>
              </a:spcBef>
              <a:spcAft>
                <a:spcPts val="0"/>
              </a:spcAft>
              <a:buSzPts val="1400"/>
              <a:buChar char="○"/>
            </a:pPr>
            <a:r>
              <a:rPr b="1" lang="pt-BR"/>
              <a:t>Scatternet</a:t>
            </a:r>
            <a:endParaRPr b="1"/>
          </a:p>
          <a:p>
            <a:pPr indent="-317500" lvl="2" marL="1371600" rtl="0" algn="l">
              <a:spcBef>
                <a:spcPts val="0"/>
              </a:spcBef>
              <a:spcAft>
                <a:spcPts val="0"/>
              </a:spcAft>
              <a:buSzPts val="1400"/>
              <a:buChar char="■"/>
            </a:pPr>
            <a:r>
              <a:rPr lang="pt-BR"/>
              <a:t>Conjunto de uma ou mais piconets</a:t>
            </a:r>
            <a:endParaRPr/>
          </a:p>
          <a:p>
            <a:pPr indent="-317500" lvl="2" marL="1371600" rtl="0" algn="l">
              <a:spcBef>
                <a:spcPts val="0"/>
              </a:spcBef>
              <a:spcAft>
                <a:spcPts val="0"/>
              </a:spcAft>
              <a:buSzPts val="1400"/>
              <a:buChar char="■"/>
            </a:pPr>
            <a:r>
              <a:rPr lang="pt-BR"/>
              <a:t>Dispositivo </a:t>
            </a:r>
            <a:r>
              <a:rPr b="1" lang="pt-BR"/>
              <a:t>mestre</a:t>
            </a:r>
            <a:r>
              <a:rPr lang="pt-BR"/>
              <a:t> de uma piconet é </a:t>
            </a:r>
            <a:r>
              <a:rPr b="1" lang="pt-BR"/>
              <a:t>escravo</a:t>
            </a:r>
            <a:r>
              <a:rPr lang="pt-BR"/>
              <a:t> em outra piconet</a:t>
            </a:r>
            <a:endParaRPr/>
          </a:p>
          <a:p>
            <a:pPr indent="-317500" lvl="2" marL="1371600" rtl="0" algn="l">
              <a:spcBef>
                <a:spcPts val="0"/>
              </a:spcBef>
              <a:spcAft>
                <a:spcPts val="0"/>
              </a:spcAft>
              <a:buSzPts val="1400"/>
              <a:buChar char="■"/>
            </a:pPr>
            <a:r>
              <a:rPr lang="pt-BR"/>
              <a:t>Não é possível ser mestre de duas piconets distintas</a:t>
            </a:r>
            <a:endParaRPr/>
          </a:p>
          <a:p>
            <a:pPr indent="-317500" lvl="2" marL="1371600" rtl="0" algn="l">
              <a:spcBef>
                <a:spcPts val="0"/>
              </a:spcBef>
              <a:spcAft>
                <a:spcPts val="0"/>
              </a:spcAft>
              <a:buSzPts val="1400"/>
              <a:buChar char="■"/>
            </a:pPr>
            <a:r>
              <a:rPr lang="pt-BR"/>
              <a:t>Um escravo pode pertencer a duas piconets distintas.</a:t>
            </a:r>
            <a:endParaRPr/>
          </a:p>
        </p:txBody>
      </p:sp>
      <p:pic>
        <p:nvPicPr>
          <p:cNvPr id="492" name="Google Shape;492;p61"/>
          <p:cNvPicPr preferRelativeResize="0"/>
          <p:nvPr/>
        </p:nvPicPr>
        <p:blipFill rotWithShape="1">
          <a:blip r:embed="rId3">
            <a:alphaModFix/>
          </a:blip>
          <a:srcRect b="0" l="40863" r="1694" t="0"/>
          <a:stretch/>
        </p:blipFill>
        <p:spPr>
          <a:xfrm>
            <a:off x="6015520" y="1783200"/>
            <a:ext cx="2620775" cy="2847975"/>
          </a:xfrm>
          <a:prstGeom prst="rect">
            <a:avLst/>
          </a:prstGeom>
          <a:noFill/>
          <a:ln>
            <a:noFill/>
          </a:ln>
        </p:spPr>
      </p:pic>
      <p:sp>
        <p:nvSpPr>
          <p:cNvPr id="493" name="Google Shape;493;p61"/>
          <p:cNvSpPr/>
          <p:nvPr/>
        </p:nvSpPr>
        <p:spPr>
          <a:xfrm>
            <a:off x="5946550" y="3692075"/>
            <a:ext cx="321000" cy="415200"/>
          </a:xfrm>
          <a:prstGeom prst="rect">
            <a:avLst/>
          </a:prstGeom>
          <a:solidFill>
            <a:srgbClr val="F8F8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499" name="Google Shape;499;p6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00" name="Google Shape;500;p6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01" name="Google Shape;501;p6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Nível Físico</a:t>
            </a:r>
            <a:endParaRPr b="1"/>
          </a:p>
          <a:p>
            <a:pPr indent="-317500" lvl="1" marL="914400" rtl="0" algn="l">
              <a:spcBef>
                <a:spcPts val="0"/>
              </a:spcBef>
              <a:spcAft>
                <a:spcPts val="0"/>
              </a:spcAft>
              <a:buSzPts val="1400"/>
              <a:buChar char="○"/>
            </a:pPr>
            <a:r>
              <a:rPr lang="pt-BR"/>
              <a:t>Especificação de Rádio</a:t>
            </a:r>
            <a:endParaRPr/>
          </a:p>
          <a:p>
            <a:pPr indent="-317500" lvl="2" marL="1371600" rtl="0" algn="l">
              <a:spcBef>
                <a:spcPts val="0"/>
              </a:spcBef>
              <a:spcAft>
                <a:spcPts val="0"/>
              </a:spcAft>
              <a:buSzPts val="1400"/>
              <a:buChar char="■"/>
            </a:pPr>
            <a:r>
              <a:rPr lang="pt-BR"/>
              <a:t>Estabelece</a:t>
            </a:r>
            <a:r>
              <a:rPr lang="pt-BR"/>
              <a:t> um Canal Físico</a:t>
            </a:r>
            <a:endParaRPr/>
          </a:p>
          <a:p>
            <a:pPr indent="-317500" lvl="2" marL="1371600" rtl="0" algn="l">
              <a:spcBef>
                <a:spcPts val="0"/>
              </a:spcBef>
              <a:spcAft>
                <a:spcPts val="0"/>
              </a:spcAft>
              <a:buSzPts val="1400"/>
              <a:buChar char="■"/>
            </a:pPr>
            <a:r>
              <a:rPr lang="pt-BR"/>
              <a:t>Faixa ISM 2.4 GHz (2.400 - 2.483,5 MHz)</a:t>
            </a:r>
            <a:endParaRPr/>
          </a:p>
          <a:p>
            <a:pPr indent="-317500" lvl="2" marL="1371600" rtl="0" algn="l">
              <a:spcBef>
                <a:spcPts val="0"/>
              </a:spcBef>
              <a:spcAft>
                <a:spcPts val="0"/>
              </a:spcAft>
              <a:buSzPts val="1400"/>
              <a:buChar char="■"/>
            </a:pPr>
            <a:r>
              <a:rPr lang="pt-BR"/>
              <a:t>Banda de 79MHz com canais de 1MHz</a:t>
            </a:r>
            <a:endParaRPr/>
          </a:p>
          <a:p>
            <a:pPr indent="-317500" lvl="2" marL="1371600" rtl="0" algn="l">
              <a:spcBef>
                <a:spcPts val="0"/>
              </a:spcBef>
              <a:spcAft>
                <a:spcPts val="0"/>
              </a:spcAft>
              <a:buSzPts val="1400"/>
              <a:buChar char="■"/>
            </a:pPr>
            <a:r>
              <a:rPr lang="pt-BR"/>
              <a:t>Utiliza FH-SS com 1600 hops/s e TDD</a:t>
            </a:r>
            <a:endParaRPr/>
          </a:p>
          <a:p>
            <a:pPr indent="-317500" lvl="2" marL="1371600" rtl="0" algn="l">
              <a:spcBef>
                <a:spcPts val="0"/>
              </a:spcBef>
              <a:spcAft>
                <a:spcPts val="0"/>
              </a:spcAft>
              <a:buSzPts val="1400"/>
              <a:buChar char="■"/>
            </a:pPr>
            <a:r>
              <a:rPr lang="pt-BR"/>
              <a:t>Alcance de 10, 20 ou 100 metros</a:t>
            </a:r>
            <a:endParaRPr/>
          </a:p>
          <a:p>
            <a:pPr indent="-317500" lvl="2" marL="1371600" rtl="0" algn="l">
              <a:spcBef>
                <a:spcPts val="0"/>
              </a:spcBef>
              <a:spcAft>
                <a:spcPts val="0"/>
              </a:spcAft>
              <a:buSzPts val="1400"/>
              <a:buChar char="■"/>
            </a:pPr>
            <a:r>
              <a:rPr lang="pt-BR"/>
              <a:t>Potência de Transmissão</a:t>
            </a:r>
            <a:endParaRPr/>
          </a:p>
          <a:p>
            <a:pPr indent="-317500" lvl="3" marL="1828800" rtl="0" algn="l">
              <a:spcBef>
                <a:spcPts val="0"/>
              </a:spcBef>
              <a:spcAft>
                <a:spcPts val="0"/>
              </a:spcAft>
              <a:buSzPts val="1400"/>
              <a:buChar char="●"/>
            </a:pPr>
            <a:r>
              <a:rPr lang="pt-BR"/>
              <a:t>1.0mW - Classe 3</a:t>
            </a:r>
            <a:endParaRPr/>
          </a:p>
          <a:p>
            <a:pPr indent="-317500" lvl="3" marL="1828800" rtl="0" algn="l">
              <a:spcBef>
                <a:spcPts val="0"/>
              </a:spcBef>
              <a:spcAft>
                <a:spcPts val="0"/>
              </a:spcAft>
              <a:buSzPts val="1400"/>
              <a:buChar char="●"/>
            </a:pPr>
            <a:r>
              <a:rPr lang="pt-BR"/>
              <a:t>2.5mW - Classe 2</a:t>
            </a:r>
            <a:endParaRPr/>
          </a:p>
          <a:p>
            <a:pPr indent="-317500" lvl="3" marL="1828800" rtl="0" algn="l">
              <a:spcBef>
                <a:spcPts val="0"/>
              </a:spcBef>
              <a:spcAft>
                <a:spcPts val="0"/>
              </a:spcAft>
              <a:buSzPts val="1400"/>
              <a:buChar char="●"/>
            </a:pPr>
            <a:r>
              <a:rPr lang="pt-BR"/>
              <a:t>100mW - Classe 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07" name="Google Shape;507;p6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08" name="Google Shape;508;p6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09" name="Google Shape;509;p6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Modulação</a:t>
            </a:r>
            <a:endParaRPr b="1"/>
          </a:p>
          <a:p>
            <a:pPr indent="-317500" lvl="1" marL="914400" rtl="0" algn="l">
              <a:spcBef>
                <a:spcPts val="0"/>
              </a:spcBef>
              <a:spcAft>
                <a:spcPts val="0"/>
              </a:spcAft>
              <a:buSzPts val="1400"/>
              <a:buChar char="○"/>
            </a:pPr>
            <a:r>
              <a:rPr lang="pt-BR"/>
              <a:t>Permite que ondas de rádio, que é um sinal analógico, consiga transmitir dados digitais.</a:t>
            </a:r>
            <a:endParaRPr/>
          </a:p>
          <a:p>
            <a:pPr indent="-317500" lvl="1" marL="914400" rtl="0" algn="l">
              <a:spcBef>
                <a:spcPts val="0"/>
              </a:spcBef>
              <a:spcAft>
                <a:spcPts val="0"/>
              </a:spcAft>
              <a:buSzPts val="1400"/>
              <a:buChar char="○"/>
            </a:pPr>
            <a:r>
              <a:rPr lang="pt-BR"/>
              <a:t>Modulação FSK (Frequency Shift Keying)</a:t>
            </a:r>
            <a:endParaRPr/>
          </a:p>
        </p:txBody>
      </p:sp>
      <p:pic>
        <p:nvPicPr>
          <p:cNvPr id="510" name="Google Shape;510;p63"/>
          <p:cNvPicPr preferRelativeResize="0"/>
          <p:nvPr/>
        </p:nvPicPr>
        <p:blipFill>
          <a:blip r:embed="rId3">
            <a:alphaModFix/>
          </a:blip>
          <a:stretch>
            <a:fillRect/>
          </a:stretch>
        </p:blipFill>
        <p:spPr>
          <a:xfrm>
            <a:off x="2655337" y="2369123"/>
            <a:ext cx="3833315" cy="2199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16" name="Google Shape;516;p6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17" name="Google Shape;517;p6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18" name="Google Shape;518;p6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b="1" lang="pt-BR"/>
              <a:t>Conexão</a:t>
            </a:r>
            <a:endParaRPr b="1"/>
          </a:p>
          <a:p>
            <a:pPr indent="-310832" lvl="1" marL="914400" rtl="0" algn="l">
              <a:spcBef>
                <a:spcPts val="0"/>
              </a:spcBef>
              <a:spcAft>
                <a:spcPts val="0"/>
              </a:spcAft>
              <a:buSzPct val="100000"/>
              <a:buChar char="○"/>
            </a:pPr>
            <a:r>
              <a:rPr lang="pt-BR"/>
              <a:t>Para </a:t>
            </a:r>
            <a:r>
              <a:rPr lang="pt-BR"/>
              <a:t>estabelecer</a:t>
            </a:r>
            <a:r>
              <a:rPr lang="pt-BR"/>
              <a:t> conexão em uma rede Bluetooth são usados os seguintes elementos	</a:t>
            </a:r>
            <a:endParaRPr/>
          </a:p>
          <a:p>
            <a:pPr indent="-310832" lvl="2" marL="1371600" rtl="0" algn="l">
              <a:spcBef>
                <a:spcPts val="0"/>
              </a:spcBef>
              <a:spcAft>
                <a:spcPts val="0"/>
              </a:spcAft>
              <a:buSzPct val="100000"/>
              <a:buChar char="■"/>
            </a:pPr>
            <a:r>
              <a:rPr b="1" lang="pt-BR"/>
              <a:t>Inquiry</a:t>
            </a:r>
            <a:endParaRPr b="1"/>
          </a:p>
          <a:p>
            <a:pPr indent="-310832" lvl="3" marL="1828800" rtl="0" algn="l">
              <a:spcBef>
                <a:spcPts val="0"/>
              </a:spcBef>
              <a:spcAft>
                <a:spcPts val="0"/>
              </a:spcAft>
              <a:buSzPct val="100000"/>
              <a:buChar char="●"/>
            </a:pPr>
            <a:r>
              <a:rPr lang="pt-BR"/>
              <a:t>Esse dispositivo de mensagem é utilizada por um dispositivo que deseje determinar quais outros dispositivos estão em sua área de alcance e suas características. </a:t>
            </a:r>
            <a:endParaRPr/>
          </a:p>
          <a:p>
            <a:pPr indent="-310832" lvl="3" marL="1828800" rtl="0" algn="l">
              <a:spcBef>
                <a:spcPts val="0"/>
              </a:spcBef>
              <a:spcAft>
                <a:spcPts val="0"/>
              </a:spcAft>
              <a:buSzPct val="100000"/>
              <a:buChar char="●"/>
            </a:pPr>
            <a:r>
              <a:rPr lang="pt-BR"/>
              <a:t>Ao receber uma mensagem deste tipo, um dispositivo deve enviar como retorno um pacote do tipo FHS (Frequency Hopping-Synchronization) contendo além de sua identidade, seu endereço </a:t>
            </a:r>
            <a:r>
              <a:rPr lang="pt-BR"/>
              <a:t>físico</a:t>
            </a:r>
            <a:r>
              <a:rPr lang="pt-BR"/>
              <a:t>, informações para o sincronismo entre os dispositivos. </a:t>
            </a:r>
            <a:endParaRPr/>
          </a:p>
          <a:p>
            <a:pPr indent="-310832" lvl="3" marL="1828800" rtl="0" algn="l">
              <a:spcBef>
                <a:spcPts val="0"/>
              </a:spcBef>
              <a:spcAft>
                <a:spcPts val="0"/>
              </a:spcAft>
              <a:buSzPct val="100000"/>
              <a:buChar char="●"/>
            </a:pPr>
            <a:r>
              <a:rPr lang="pt-BR"/>
              <a:t>Para evitar possíveis colisões quando vários dispositivos estiverem respondendo eles utilizam uma temporização aleatória.</a:t>
            </a:r>
            <a:endParaRPr/>
          </a:p>
          <a:p>
            <a:pPr indent="-310832" lvl="2" marL="1371600" rtl="0" algn="l">
              <a:spcBef>
                <a:spcPts val="0"/>
              </a:spcBef>
              <a:spcAft>
                <a:spcPts val="0"/>
              </a:spcAft>
              <a:buSzPct val="100000"/>
              <a:buChar char="■"/>
            </a:pPr>
            <a:r>
              <a:rPr lang="pt-BR"/>
              <a:t>Scan</a:t>
            </a:r>
            <a:endParaRPr/>
          </a:p>
          <a:p>
            <a:pPr indent="-310832" lvl="2" marL="1371600" rtl="0" algn="l">
              <a:spcBef>
                <a:spcPts val="0"/>
              </a:spcBef>
              <a:spcAft>
                <a:spcPts val="0"/>
              </a:spcAft>
              <a:buSzPct val="100000"/>
              <a:buChar char="■"/>
            </a:pPr>
            <a:r>
              <a:rPr lang="pt-BR"/>
              <a:t>Page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24" name="Google Shape;524;p6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25" name="Google Shape;525;p6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26" name="Google Shape;526;p6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Conexão</a:t>
            </a:r>
            <a:endParaRPr b="1"/>
          </a:p>
          <a:p>
            <a:pPr indent="-317500" lvl="1" marL="914400" rtl="0" algn="l">
              <a:spcBef>
                <a:spcPts val="0"/>
              </a:spcBef>
              <a:spcAft>
                <a:spcPts val="0"/>
              </a:spcAft>
              <a:buSzPts val="1400"/>
              <a:buChar char="○"/>
            </a:pPr>
            <a:r>
              <a:rPr lang="pt-BR"/>
              <a:t>Para estabelecer conexão em uma rede Bluetooth são usados os seguintes elementos	</a:t>
            </a:r>
            <a:endParaRPr/>
          </a:p>
          <a:p>
            <a:pPr indent="-317500" lvl="2" marL="1371600" rtl="0" algn="l">
              <a:spcBef>
                <a:spcPts val="0"/>
              </a:spcBef>
              <a:spcAft>
                <a:spcPts val="0"/>
              </a:spcAft>
              <a:buSzPts val="1400"/>
              <a:buChar char="■"/>
            </a:pPr>
            <a:r>
              <a:rPr lang="pt-BR"/>
              <a:t>Inquiry</a:t>
            </a:r>
            <a:endParaRPr/>
          </a:p>
          <a:p>
            <a:pPr indent="-317500" lvl="2" marL="1371600" rtl="0" algn="l">
              <a:spcBef>
                <a:spcPts val="0"/>
              </a:spcBef>
              <a:spcAft>
                <a:spcPts val="0"/>
              </a:spcAft>
              <a:buSzPts val="1400"/>
              <a:buChar char="■"/>
            </a:pPr>
            <a:r>
              <a:rPr b="1" lang="pt-BR"/>
              <a:t>Scan</a:t>
            </a:r>
            <a:endParaRPr b="1"/>
          </a:p>
          <a:p>
            <a:pPr indent="-317500" lvl="3" marL="1828800" rtl="0" algn="l">
              <a:spcBef>
                <a:spcPts val="0"/>
              </a:spcBef>
              <a:spcAft>
                <a:spcPts val="0"/>
              </a:spcAft>
              <a:buSzPts val="1400"/>
              <a:buChar char="●"/>
            </a:pPr>
            <a:r>
              <a:rPr lang="pt-BR"/>
              <a:t>Para economia de energia, os dispositivos ociosos devem "dormir".</a:t>
            </a:r>
            <a:endParaRPr/>
          </a:p>
          <a:p>
            <a:pPr indent="-317500" lvl="3" marL="1828800" rtl="0" algn="l">
              <a:spcBef>
                <a:spcPts val="0"/>
              </a:spcBef>
              <a:spcAft>
                <a:spcPts val="0"/>
              </a:spcAft>
              <a:buSzPts val="1400"/>
              <a:buChar char="●"/>
            </a:pPr>
            <a:r>
              <a:rPr lang="pt-BR"/>
              <a:t>A cada 10ms o dispositivo tem que "acordar" e verificar se há outro dispositivo tentando estabelecer uma conexão.</a:t>
            </a:r>
            <a:endParaRPr/>
          </a:p>
          <a:p>
            <a:pPr indent="-317500" lvl="3" marL="1828800" rtl="0" algn="l">
              <a:spcBef>
                <a:spcPts val="0"/>
              </a:spcBef>
              <a:spcAft>
                <a:spcPts val="0"/>
              </a:spcAft>
              <a:buSzPts val="1400"/>
              <a:buChar char="●"/>
            </a:pPr>
            <a:r>
              <a:rPr lang="pt-BR"/>
              <a:t>cada vez que acorda, o dispositivo verifica uma portadora diferente.</a:t>
            </a:r>
            <a:endParaRPr/>
          </a:p>
          <a:p>
            <a:pPr indent="-317500" lvl="2" marL="1371600" rtl="0" algn="l">
              <a:spcBef>
                <a:spcPts val="0"/>
              </a:spcBef>
              <a:spcAft>
                <a:spcPts val="0"/>
              </a:spcAft>
              <a:buSzPts val="1400"/>
              <a:buChar char="■"/>
            </a:pPr>
            <a:r>
              <a:rPr lang="pt-BR"/>
              <a:t>P</a:t>
            </a:r>
            <a:r>
              <a:rPr lang="pt-BR"/>
              <a:t>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32" name="Google Shape;532;p6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33" name="Google Shape;533;p6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34" name="Google Shape;534;p6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Conexão</a:t>
            </a:r>
            <a:endParaRPr b="1"/>
          </a:p>
          <a:p>
            <a:pPr indent="-317500" lvl="1" marL="914400" rtl="0" algn="l">
              <a:spcBef>
                <a:spcPts val="0"/>
              </a:spcBef>
              <a:spcAft>
                <a:spcPts val="0"/>
              </a:spcAft>
              <a:buSzPts val="1400"/>
              <a:buChar char="○"/>
            </a:pPr>
            <a:r>
              <a:rPr lang="pt-BR"/>
              <a:t>Para estabelecer conexão em uma rede Bluetooth são usados os seguintes elementos	</a:t>
            </a:r>
            <a:endParaRPr/>
          </a:p>
          <a:p>
            <a:pPr indent="-317500" lvl="2" marL="1371600" rtl="0" algn="l">
              <a:spcBef>
                <a:spcPts val="0"/>
              </a:spcBef>
              <a:spcAft>
                <a:spcPts val="0"/>
              </a:spcAft>
              <a:buSzPts val="1400"/>
              <a:buChar char="■"/>
            </a:pPr>
            <a:r>
              <a:rPr lang="pt-BR"/>
              <a:t>Inquiry</a:t>
            </a:r>
            <a:endParaRPr/>
          </a:p>
          <a:p>
            <a:pPr indent="-317500" lvl="2" marL="1371600" rtl="0" algn="l">
              <a:spcBef>
                <a:spcPts val="0"/>
              </a:spcBef>
              <a:spcAft>
                <a:spcPts val="0"/>
              </a:spcAft>
              <a:buSzPts val="1400"/>
              <a:buChar char="■"/>
            </a:pPr>
            <a:r>
              <a:rPr lang="pt-BR"/>
              <a:t>Scan</a:t>
            </a:r>
            <a:endParaRPr/>
          </a:p>
          <a:p>
            <a:pPr indent="-317500" lvl="2" marL="1371600" rtl="0" algn="l">
              <a:spcBef>
                <a:spcPts val="0"/>
              </a:spcBef>
              <a:spcAft>
                <a:spcPts val="0"/>
              </a:spcAft>
              <a:buSzPts val="1400"/>
              <a:buChar char="■"/>
            </a:pPr>
            <a:r>
              <a:rPr b="1" lang="pt-BR"/>
              <a:t>Page</a:t>
            </a:r>
            <a:endParaRPr b="1"/>
          </a:p>
          <a:p>
            <a:pPr indent="-317500" lvl="3" marL="1828800" rtl="0" algn="l">
              <a:spcBef>
                <a:spcPts val="0"/>
              </a:spcBef>
              <a:spcAft>
                <a:spcPts val="0"/>
              </a:spcAft>
              <a:buSzPts val="1400"/>
              <a:buChar char="●"/>
            </a:pPr>
            <a:r>
              <a:rPr lang="pt-BR"/>
              <a:t>Utilizado pelo dispositivo que deseja estabelecer uma conexão. </a:t>
            </a:r>
            <a:endParaRPr/>
          </a:p>
          <a:p>
            <a:pPr indent="-317500" lvl="3" marL="1828800" rtl="0" algn="l">
              <a:spcBef>
                <a:spcPts val="0"/>
              </a:spcBef>
              <a:spcAft>
                <a:spcPts val="0"/>
              </a:spcAft>
              <a:buSzPts val="1400"/>
              <a:buChar char="●"/>
            </a:pPr>
            <a:r>
              <a:rPr lang="pt-BR"/>
              <a:t>O dispositivo transmite dois pedidos de conexão seguidos em portadoras diferentes, a cada 1,25 ms. </a:t>
            </a:r>
            <a:endParaRPr/>
          </a:p>
          <a:p>
            <a:pPr indent="-317500" lvl="3" marL="1828800" rtl="0" algn="l">
              <a:spcBef>
                <a:spcPts val="0"/>
              </a:spcBef>
              <a:spcAft>
                <a:spcPts val="0"/>
              </a:spcAft>
              <a:buSzPts val="1400"/>
              <a:buChar char="●"/>
            </a:pPr>
            <a:r>
              <a:rPr lang="pt-BR"/>
              <a:t>O dispositivo </a:t>
            </a:r>
            <a:r>
              <a:rPr i="1" lang="pt-BR"/>
              <a:t>paging</a:t>
            </a:r>
            <a:r>
              <a:rPr lang="pt-BR"/>
              <a:t> transmite duas vezes um pedido de conexão e escuta duas vezes para verificar se há resposta. </a:t>
            </a:r>
            <a:endParaRPr/>
          </a:p>
          <a:p>
            <a:pPr indent="-317500" lvl="3" marL="1828800" rtl="0" algn="l">
              <a:spcBef>
                <a:spcPts val="0"/>
              </a:spcBef>
              <a:spcAft>
                <a:spcPts val="0"/>
              </a:spcAft>
              <a:buSzPts val="1400"/>
              <a:buChar char="●"/>
            </a:pPr>
            <a:r>
              <a:rPr lang="pt-BR"/>
              <a:t>Neste processo, o dispositivo móvel procura sincronizar-se com o ponto de acesso, em termos de clock offset e fase do salto em freqüência, além de outras inicializações necessárias.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71" name="Google Shape;71;p1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2" name="Google Shape;72;p1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C</a:t>
            </a:r>
            <a:r>
              <a:rPr lang="pt-BR"/>
              <a:t>onjunto de dispositivos eletrônicos interconectados, como computadores, servidores, roteadores e outros dispositivos, que compartilham recursos e informações. </a:t>
            </a:r>
            <a:endParaRPr/>
          </a:p>
          <a:p>
            <a:pPr indent="-342900" lvl="0" marL="457200" rtl="0" algn="l">
              <a:spcBef>
                <a:spcPts val="0"/>
              </a:spcBef>
              <a:spcAft>
                <a:spcPts val="0"/>
              </a:spcAft>
              <a:buSzPts val="1800"/>
              <a:buChar char="➢"/>
            </a:pPr>
            <a:r>
              <a:rPr lang="pt-BR"/>
              <a:t>No cerne das redes de computadores está o desejo de superar as limitações da comunicação ponto a ponto, permitindo que dispositivos em diferentes locais geográficos se comuniquem de maneira eficaz.</a:t>
            </a:r>
            <a:endParaRPr/>
          </a:p>
          <a:p>
            <a:pPr indent="-317500" lvl="1" marL="914400" rtl="0" algn="l">
              <a:spcBef>
                <a:spcPts val="0"/>
              </a:spcBef>
              <a:spcAft>
                <a:spcPts val="0"/>
              </a:spcAft>
              <a:buSzPts val="1400"/>
              <a:buChar char="○"/>
            </a:pPr>
            <a:r>
              <a:rPr lang="pt-BR"/>
              <a:t>Essa interconexão é realizada </a:t>
            </a:r>
            <a:r>
              <a:rPr b="1" lang="pt-BR"/>
              <a:t>por meio de protocolos e padrões</a:t>
            </a:r>
            <a:r>
              <a:rPr lang="pt-BR"/>
              <a:t> que definem como os dados são transmitidos, roteados e recebidos. </a:t>
            </a:r>
            <a:endParaRPr/>
          </a:p>
          <a:p>
            <a:pPr indent="0" lvl="0" marL="457200" rtl="0" algn="l">
              <a:spcBef>
                <a:spcPts val="1200"/>
              </a:spcBef>
              <a:spcAft>
                <a:spcPts val="1200"/>
              </a:spcAft>
              <a:buNone/>
            </a:pPr>
            <a:r>
              <a:t/>
            </a:r>
            <a:endParaRPr/>
          </a:p>
        </p:txBody>
      </p:sp>
      <p:sp>
        <p:nvSpPr>
          <p:cNvPr id="73" name="Google Shape;73;p1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40" name="Google Shape;540;p6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41" name="Google Shape;541;p6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42" name="Google Shape;542;p6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Conexão</a:t>
            </a:r>
            <a:endParaRPr b="1"/>
          </a:p>
          <a:p>
            <a:pPr indent="-317500" lvl="1" marL="914400" rtl="0" algn="l">
              <a:spcBef>
                <a:spcPts val="0"/>
              </a:spcBef>
              <a:spcAft>
                <a:spcPts val="0"/>
              </a:spcAft>
              <a:buSzPts val="1400"/>
              <a:buChar char="○"/>
            </a:pPr>
            <a:r>
              <a:rPr i="1" lang="pt-BR"/>
              <a:t>StandBy</a:t>
            </a:r>
            <a:endParaRPr i="1"/>
          </a:p>
          <a:p>
            <a:pPr indent="-317500" lvl="2" marL="1371600" rtl="0" algn="l">
              <a:spcBef>
                <a:spcPts val="0"/>
              </a:spcBef>
              <a:spcAft>
                <a:spcPts val="0"/>
              </a:spcAft>
              <a:buSzPts val="1400"/>
              <a:buChar char="■"/>
            </a:pPr>
            <a:r>
              <a:rPr lang="pt-BR"/>
              <a:t>Neste estado, apenas o clock permanece ativado, para manter viva a conexão com os outros dispositivos da rede. </a:t>
            </a:r>
            <a:endParaRPr/>
          </a:p>
          <a:p>
            <a:pPr indent="-317500" lvl="2" marL="1371600" rtl="0" algn="l">
              <a:spcBef>
                <a:spcPts val="0"/>
              </a:spcBef>
              <a:spcAft>
                <a:spcPts val="0"/>
              </a:spcAft>
              <a:buSzPts val="1400"/>
              <a:buChar char="■"/>
            </a:pPr>
            <a:r>
              <a:rPr lang="pt-BR"/>
              <a:t>Consumo de potência extremamente baixo.</a:t>
            </a:r>
            <a:endParaRPr/>
          </a:p>
          <a:p>
            <a:pPr indent="-317500" lvl="1" marL="914400" rtl="0" algn="l">
              <a:spcBef>
                <a:spcPts val="0"/>
              </a:spcBef>
              <a:spcAft>
                <a:spcPts val="0"/>
              </a:spcAft>
              <a:buSzPts val="1400"/>
              <a:buChar char="○"/>
            </a:pPr>
            <a:r>
              <a:rPr lang="pt-BR"/>
              <a:t>Por padrão (default), um dispositivo Bluetooth permanece no estado </a:t>
            </a:r>
            <a:r>
              <a:rPr i="1" lang="pt-BR"/>
              <a:t>standby </a:t>
            </a:r>
            <a:r>
              <a:rPr lang="pt-BR"/>
              <a:t>podendo mudar para os estados</a:t>
            </a:r>
            <a:endParaRPr/>
          </a:p>
          <a:p>
            <a:pPr indent="-317500" lvl="2" marL="1371600" rtl="0" algn="l">
              <a:spcBef>
                <a:spcPts val="0"/>
              </a:spcBef>
              <a:spcAft>
                <a:spcPts val="0"/>
              </a:spcAft>
              <a:buSzPts val="1400"/>
              <a:buChar char="■"/>
            </a:pPr>
            <a:r>
              <a:rPr lang="pt-BR"/>
              <a:t>Inquiry</a:t>
            </a:r>
            <a:endParaRPr/>
          </a:p>
          <a:p>
            <a:pPr indent="-317500" lvl="2" marL="1371600" rtl="0" algn="l">
              <a:spcBef>
                <a:spcPts val="0"/>
              </a:spcBef>
              <a:spcAft>
                <a:spcPts val="0"/>
              </a:spcAft>
              <a:buSzPts val="1400"/>
              <a:buChar char="■"/>
            </a:pPr>
            <a:r>
              <a:rPr lang="pt-BR"/>
              <a:t>Inquiry Scan</a:t>
            </a:r>
            <a:endParaRPr/>
          </a:p>
          <a:p>
            <a:pPr indent="-317500" lvl="2" marL="1371600" rtl="0" algn="l">
              <a:spcBef>
                <a:spcPts val="0"/>
              </a:spcBef>
              <a:spcAft>
                <a:spcPts val="0"/>
              </a:spcAft>
              <a:buSzPts val="1400"/>
              <a:buChar char="■"/>
            </a:pPr>
            <a:r>
              <a:rPr lang="pt-BR"/>
              <a:t>Page</a:t>
            </a:r>
            <a:endParaRPr/>
          </a:p>
          <a:p>
            <a:pPr indent="-317500" lvl="2" marL="1371600" rtl="0" algn="l">
              <a:spcBef>
                <a:spcPts val="0"/>
              </a:spcBef>
              <a:spcAft>
                <a:spcPts val="0"/>
              </a:spcAft>
              <a:buSzPts val="1400"/>
              <a:buChar char="■"/>
            </a:pPr>
            <a:r>
              <a:rPr lang="pt-BR"/>
              <a:t>Page Scan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48" name="Google Shape;548;p6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49" name="Google Shape;549;p6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50" name="Google Shape;550;p6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Conexão</a:t>
            </a:r>
            <a:endParaRPr b="1"/>
          </a:p>
          <a:p>
            <a:pPr indent="-317500" lvl="1" marL="914400" rtl="0" algn="l">
              <a:spcBef>
                <a:spcPts val="0"/>
              </a:spcBef>
              <a:spcAft>
                <a:spcPts val="0"/>
              </a:spcAft>
              <a:buSzPts val="1400"/>
              <a:buChar char="○"/>
            </a:pPr>
            <a:r>
              <a:rPr lang="pt-BR"/>
              <a:t>Exemplo de Transição de Estado</a:t>
            </a:r>
            <a:endParaRPr/>
          </a:p>
        </p:txBody>
      </p:sp>
      <p:pic>
        <p:nvPicPr>
          <p:cNvPr id="551" name="Google Shape;551;p68"/>
          <p:cNvPicPr preferRelativeResize="0"/>
          <p:nvPr/>
        </p:nvPicPr>
        <p:blipFill>
          <a:blip r:embed="rId3">
            <a:alphaModFix/>
          </a:blip>
          <a:stretch>
            <a:fillRect/>
          </a:stretch>
        </p:blipFill>
        <p:spPr>
          <a:xfrm>
            <a:off x="2318988" y="1939975"/>
            <a:ext cx="4581525" cy="2628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57" name="Google Shape;557;p6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58" name="Google Shape;558;p6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59" name="Google Shape;559;p6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b="1" lang="pt-BR"/>
              <a:t>Modo de Operação</a:t>
            </a:r>
            <a:endParaRPr b="1"/>
          </a:p>
          <a:p>
            <a:pPr indent="-310832" lvl="1" marL="914400" rtl="0" algn="l">
              <a:spcBef>
                <a:spcPts val="0"/>
              </a:spcBef>
              <a:spcAft>
                <a:spcPts val="0"/>
              </a:spcAft>
              <a:buSzPct val="100000"/>
              <a:buChar char="○"/>
            </a:pPr>
            <a:r>
              <a:rPr lang="pt-BR"/>
              <a:t>Uma vez que o procedimento de </a:t>
            </a:r>
            <a:r>
              <a:rPr i="1" lang="pt-BR"/>
              <a:t>paging </a:t>
            </a:r>
            <a:r>
              <a:rPr lang="pt-BR"/>
              <a:t>tenha sido realizado, ou seja, a conexão está feita, os dispositivos estão prontos para manter um link e trocar informações.</a:t>
            </a:r>
            <a:endParaRPr/>
          </a:p>
          <a:p>
            <a:pPr indent="-310832" lvl="1" marL="914400" rtl="0" algn="l">
              <a:spcBef>
                <a:spcPts val="0"/>
              </a:spcBef>
              <a:spcAft>
                <a:spcPts val="0"/>
              </a:spcAft>
              <a:buSzPct val="100000"/>
              <a:buChar char="○"/>
            </a:pPr>
            <a:r>
              <a:rPr lang="pt-BR"/>
              <a:t>Quatro modos de operação são suportados</a:t>
            </a:r>
            <a:endParaRPr/>
          </a:p>
          <a:p>
            <a:pPr indent="-310832" lvl="2" marL="1371600" rtl="0" algn="l">
              <a:spcBef>
                <a:spcPts val="0"/>
              </a:spcBef>
              <a:spcAft>
                <a:spcPts val="0"/>
              </a:spcAft>
              <a:buSzPct val="100000"/>
              <a:buChar char="■"/>
            </a:pPr>
            <a:r>
              <a:rPr b="1" lang="pt-BR"/>
              <a:t>Active Mode</a:t>
            </a:r>
            <a:endParaRPr b="1"/>
          </a:p>
          <a:p>
            <a:pPr indent="-310832" lvl="3" marL="1828800" rtl="0" algn="l">
              <a:spcBef>
                <a:spcPts val="0"/>
              </a:spcBef>
              <a:spcAft>
                <a:spcPts val="0"/>
              </a:spcAft>
              <a:buSzPct val="100000"/>
              <a:buChar char="●"/>
            </a:pPr>
            <a:r>
              <a:rPr lang="pt-BR"/>
              <a:t>O dispositivo Bluetooth participa ativamente do canal. </a:t>
            </a:r>
            <a:endParaRPr/>
          </a:p>
          <a:p>
            <a:pPr indent="-310832" lvl="3" marL="1828800" rtl="0" algn="l">
              <a:spcBef>
                <a:spcPts val="0"/>
              </a:spcBef>
              <a:spcAft>
                <a:spcPts val="0"/>
              </a:spcAft>
              <a:buSzPct val="100000"/>
              <a:buChar char="●"/>
            </a:pPr>
            <a:r>
              <a:rPr lang="pt-BR"/>
              <a:t>Master e slaves transmitem em slots alternados. Algumas otimizações podem ser feitas no sentido de economizar potência. </a:t>
            </a:r>
            <a:endParaRPr/>
          </a:p>
          <a:p>
            <a:pPr indent="-310832" lvl="4" marL="2286000" rtl="0" algn="l">
              <a:spcBef>
                <a:spcPts val="0"/>
              </a:spcBef>
              <a:spcAft>
                <a:spcPts val="0"/>
              </a:spcAft>
              <a:buSzPct val="100000"/>
              <a:buChar char="○"/>
            </a:pPr>
            <a:r>
              <a:rPr lang="pt-BR"/>
              <a:t>Por exemplo, o </a:t>
            </a:r>
            <a:r>
              <a:rPr i="1" lang="pt-BR"/>
              <a:t>master</a:t>
            </a:r>
            <a:r>
              <a:rPr lang="pt-BR"/>
              <a:t> informa ao </a:t>
            </a:r>
            <a:r>
              <a:rPr i="1" lang="pt-BR"/>
              <a:t>slave</a:t>
            </a:r>
            <a:r>
              <a:rPr lang="pt-BR"/>
              <a:t> quando ele será novamente escalonado, de maneira que até lá, ele possa “dormir”.</a:t>
            </a:r>
            <a:endParaRPr/>
          </a:p>
          <a:p>
            <a:pPr indent="-310832" lvl="3" marL="1828800" rtl="0" algn="l">
              <a:spcBef>
                <a:spcPts val="0"/>
              </a:spcBef>
              <a:spcAft>
                <a:spcPts val="0"/>
              </a:spcAft>
              <a:buSzPct val="100000"/>
              <a:buChar char="●"/>
            </a:pPr>
            <a:r>
              <a:rPr lang="pt-BR"/>
              <a:t>O </a:t>
            </a:r>
            <a:r>
              <a:rPr i="1" lang="pt-BR"/>
              <a:t>master</a:t>
            </a:r>
            <a:r>
              <a:rPr lang="pt-BR"/>
              <a:t> consulta regularmente os slaves para verificar se eles querem transmitir (polling).</a:t>
            </a:r>
            <a:endParaRPr/>
          </a:p>
          <a:p>
            <a:pPr indent="-310832" lvl="2" marL="1371600" rtl="0" algn="l">
              <a:spcBef>
                <a:spcPts val="0"/>
              </a:spcBef>
              <a:spcAft>
                <a:spcPts val="0"/>
              </a:spcAft>
              <a:buSzPct val="100000"/>
              <a:buChar char="■"/>
            </a:pPr>
            <a:r>
              <a:rPr lang="pt-BR"/>
              <a:t>Sniff Mode</a:t>
            </a:r>
            <a:endParaRPr/>
          </a:p>
          <a:p>
            <a:pPr indent="-310832" lvl="2" marL="1371600" rtl="0" algn="l">
              <a:spcBef>
                <a:spcPts val="0"/>
              </a:spcBef>
              <a:spcAft>
                <a:spcPts val="0"/>
              </a:spcAft>
              <a:buSzPct val="100000"/>
              <a:buChar char="■"/>
            </a:pPr>
            <a:r>
              <a:rPr lang="pt-BR"/>
              <a:t>Hold Mode</a:t>
            </a:r>
            <a:endParaRPr/>
          </a:p>
          <a:p>
            <a:pPr indent="-310832" lvl="2" marL="1371600" rtl="0" algn="l">
              <a:spcBef>
                <a:spcPts val="0"/>
              </a:spcBef>
              <a:spcAft>
                <a:spcPts val="0"/>
              </a:spcAft>
              <a:buSzPct val="100000"/>
              <a:buChar char="■"/>
            </a:pPr>
            <a:r>
              <a:rPr lang="pt-BR"/>
              <a:t>Park Mode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65" name="Google Shape;565;p7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66" name="Google Shape;566;p7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67" name="Google Shape;567;p7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Modo de Operação</a:t>
            </a:r>
            <a:endParaRPr b="1"/>
          </a:p>
          <a:p>
            <a:pPr indent="-317500" lvl="1" marL="914400" rtl="0" algn="l">
              <a:spcBef>
                <a:spcPts val="0"/>
              </a:spcBef>
              <a:spcAft>
                <a:spcPts val="0"/>
              </a:spcAft>
              <a:buSzPts val="1400"/>
              <a:buChar char="○"/>
            </a:pPr>
            <a:r>
              <a:rPr lang="pt-BR"/>
              <a:t>Uma vez que o procedimento de </a:t>
            </a:r>
            <a:r>
              <a:rPr i="1" lang="pt-BR"/>
              <a:t>paging </a:t>
            </a:r>
            <a:r>
              <a:rPr lang="pt-BR"/>
              <a:t>tenha sido realizado, ou seja, a conexão está feita, os dispositivos estão prontos para manter um link e trocar informações.</a:t>
            </a:r>
            <a:endParaRPr/>
          </a:p>
          <a:p>
            <a:pPr indent="-317500" lvl="1" marL="914400" rtl="0" algn="l">
              <a:spcBef>
                <a:spcPts val="0"/>
              </a:spcBef>
              <a:spcAft>
                <a:spcPts val="0"/>
              </a:spcAft>
              <a:buSzPts val="1400"/>
              <a:buChar char="○"/>
            </a:pPr>
            <a:r>
              <a:rPr lang="pt-BR"/>
              <a:t>Quatro modos de operação são suportados</a:t>
            </a:r>
            <a:endParaRPr/>
          </a:p>
          <a:p>
            <a:pPr indent="-317500" lvl="2" marL="1371600" rtl="0" algn="l">
              <a:spcBef>
                <a:spcPts val="0"/>
              </a:spcBef>
              <a:spcAft>
                <a:spcPts val="0"/>
              </a:spcAft>
              <a:buSzPts val="1400"/>
              <a:buChar char="■"/>
            </a:pPr>
            <a:r>
              <a:rPr lang="pt-BR"/>
              <a:t>Active Mode</a:t>
            </a:r>
            <a:endParaRPr/>
          </a:p>
          <a:p>
            <a:pPr indent="-317500" lvl="2" marL="1371600" rtl="0" algn="l">
              <a:spcBef>
                <a:spcPts val="0"/>
              </a:spcBef>
              <a:spcAft>
                <a:spcPts val="0"/>
              </a:spcAft>
              <a:buSzPts val="1400"/>
              <a:buChar char="■"/>
            </a:pPr>
            <a:r>
              <a:rPr b="1" lang="pt-BR"/>
              <a:t>Sniff Mode</a:t>
            </a:r>
            <a:endParaRPr b="1"/>
          </a:p>
          <a:p>
            <a:pPr indent="-317500" lvl="3" marL="1828800" rtl="0" algn="l">
              <a:spcBef>
                <a:spcPts val="0"/>
              </a:spcBef>
              <a:spcAft>
                <a:spcPts val="0"/>
              </a:spcAft>
              <a:buSzPts val="1400"/>
              <a:buChar char="●"/>
            </a:pPr>
            <a:r>
              <a:rPr lang="pt-BR"/>
              <a:t>Modo econômico em que o tempo de escuta do canal é diminuído.</a:t>
            </a:r>
            <a:endParaRPr/>
          </a:p>
          <a:p>
            <a:pPr indent="-317500" lvl="3" marL="1828800" rtl="0" algn="l">
              <a:spcBef>
                <a:spcPts val="0"/>
              </a:spcBef>
              <a:spcAft>
                <a:spcPts val="0"/>
              </a:spcAft>
              <a:buSzPts val="1400"/>
              <a:buChar char="●"/>
            </a:pPr>
            <a:r>
              <a:rPr lang="pt-BR"/>
              <a:t>Três parâmetros são definidos</a:t>
            </a:r>
            <a:endParaRPr/>
          </a:p>
          <a:p>
            <a:pPr indent="-317500" lvl="4" marL="2286000" rtl="0" algn="l">
              <a:spcBef>
                <a:spcPts val="0"/>
              </a:spcBef>
              <a:spcAft>
                <a:spcPts val="0"/>
              </a:spcAft>
              <a:buSzPts val="1400"/>
              <a:buChar char="○"/>
            </a:pPr>
            <a:r>
              <a:rPr lang="pt-BR"/>
              <a:t>Intervalo (Tsniff)</a:t>
            </a:r>
            <a:endParaRPr/>
          </a:p>
          <a:p>
            <a:pPr indent="-317500" lvl="4" marL="2286000" rtl="0" algn="l">
              <a:spcBef>
                <a:spcPts val="0"/>
              </a:spcBef>
              <a:spcAft>
                <a:spcPts val="0"/>
              </a:spcAft>
              <a:buSzPts val="1400"/>
              <a:buChar char="○"/>
            </a:pPr>
            <a:r>
              <a:rPr lang="pt-BR"/>
              <a:t>Offset (Dsniff)</a:t>
            </a:r>
            <a:endParaRPr/>
          </a:p>
          <a:p>
            <a:pPr indent="-317500" lvl="4" marL="2286000" rtl="0" algn="l">
              <a:spcBef>
                <a:spcPts val="0"/>
              </a:spcBef>
              <a:spcAft>
                <a:spcPts val="0"/>
              </a:spcAft>
              <a:buSzPts val="1400"/>
              <a:buChar char="○"/>
            </a:pPr>
            <a:r>
              <a:rPr lang="pt-BR"/>
              <a:t>Número de Vezes (Nsniff)</a:t>
            </a:r>
            <a:endParaRPr/>
          </a:p>
          <a:p>
            <a:pPr indent="-317500" lvl="2" marL="1371600" rtl="0" algn="l">
              <a:spcBef>
                <a:spcPts val="0"/>
              </a:spcBef>
              <a:spcAft>
                <a:spcPts val="0"/>
              </a:spcAft>
              <a:buSzPts val="1400"/>
              <a:buChar char="■"/>
            </a:pPr>
            <a:r>
              <a:rPr lang="pt-BR"/>
              <a:t>Hold Mode</a:t>
            </a:r>
            <a:endParaRPr/>
          </a:p>
          <a:p>
            <a:pPr indent="-317500" lvl="2" marL="1371600" rtl="0" algn="l">
              <a:spcBef>
                <a:spcPts val="0"/>
              </a:spcBef>
              <a:spcAft>
                <a:spcPts val="0"/>
              </a:spcAft>
              <a:buSzPts val="1400"/>
              <a:buChar char="■"/>
            </a:pPr>
            <a:r>
              <a:rPr lang="pt-BR"/>
              <a:t>Park Mode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73" name="Google Shape;573;p7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74" name="Google Shape;574;p7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75" name="Google Shape;575;p7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Modo de Operação</a:t>
            </a:r>
            <a:endParaRPr b="1"/>
          </a:p>
          <a:p>
            <a:pPr indent="-317500" lvl="1" marL="914400" rtl="0" algn="l">
              <a:spcBef>
                <a:spcPts val="0"/>
              </a:spcBef>
              <a:spcAft>
                <a:spcPts val="0"/>
              </a:spcAft>
              <a:buSzPts val="1400"/>
              <a:buChar char="○"/>
            </a:pPr>
            <a:r>
              <a:rPr lang="pt-BR"/>
              <a:t>Uma vez que o procedimento de </a:t>
            </a:r>
            <a:r>
              <a:rPr i="1" lang="pt-BR"/>
              <a:t>paging </a:t>
            </a:r>
            <a:r>
              <a:rPr lang="pt-BR"/>
              <a:t>tenha sido realizado, ou seja, a conexão está feita, os dispositivos estão prontos para manter um link e trocar informações.</a:t>
            </a:r>
            <a:endParaRPr/>
          </a:p>
          <a:p>
            <a:pPr indent="-317500" lvl="1" marL="914400" rtl="0" algn="l">
              <a:spcBef>
                <a:spcPts val="0"/>
              </a:spcBef>
              <a:spcAft>
                <a:spcPts val="0"/>
              </a:spcAft>
              <a:buSzPts val="1400"/>
              <a:buChar char="○"/>
            </a:pPr>
            <a:r>
              <a:rPr lang="pt-BR"/>
              <a:t>Quatro modos de operação são suportados</a:t>
            </a:r>
            <a:endParaRPr/>
          </a:p>
          <a:p>
            <a:pPr indent="-317500" lvl="2" marL="1371600" rtl="0" algn="l">
              <a:spcBef>
                <a:spcPts val="0"/>
              </a:spcBef>
              <a:spcAft>
                <a:spcPts val="0"/>
              </a:spcAft>
              <a:buSzPts val="1400"/>
              <a:buChar char="■"/>
            </a:pPr>
            <a:r>
              <a:rPr lang="pt-BR"/>
              <a:t>Active Mode</a:t>
            </a:r>
            <a:endParaRPr/>
          </a:p>
          <a:p>
            <a:pPr indent="-317500" lvl="2" marL="1371600" rtl="0" algn="l">
              <a:spcBef>
                <a:spcPts val="0"/>
              </a:spcBef>
              <a:spcAft>
                <a:spcPts val="0"/>
              </a:spcAft>
              <a:buSzPts val="1400"/>
              <a:buChar char="■"/>
            </a:pPr>
            <a:r>
              <a:rPr lang="pt-BR"/>
              <a:t>Sniff Mode</a:t>
            </a:r>
            <a:endParaRPr/>
          </a:p>
          <a:p>
            <a:pPr indent="-317500" lvl="2" marL="1371600" rtl="0" algn="l">
              <a:spcBef>
                <a:spcPts val="0"/>
              </a:spcBef>
              <a:spcAft>
                <a:spcPts val="0"/>
              </a:spcAft>
              <a:buSzPts val="1400"/>
              <a:buChar char="■"/>
            </a:pPr>
            <a:r>
              <a:rPr b="1" lang="pt-BR"/>
              <a:t>Hold Mode</a:t>
            </a:r>
            <a:endParaRPr b="1"/>
          </a:p>
          <a:p>
            <a:pPr indent="-317500" lvl="3" marL="1828800" rtl="0" algn="l">
              <a:spcBef>
                <a:spcPts val="0"/>
              </a:spcBef>
              <a:spcAft>
                <a:spcPts val="0"/>
              </a:spcAft>
              <a:buSzPts val="1400"/>
              <a:buChar char="●"/>
            </a:pPr>
            <a:r>
              <a:rPr lang="pt-BR"/>
              <a:t>O dispositivo </a:t>
            </a:r>
            <a:r>
              <a:rPr i="1" lang="pt-BR"/>
              <a:t>slave</a:t>
            </a:r>
            <a:r>
              <a:rPr lang="pt-BR"/>
              <a:t> fica em um estado de espera, impossibilitado de realizar transmissões assíncronas. </a:t>
            </a:r>
            <a:endParaRPr/>
          </a:p>
          <a:p>
            <a:pPr indent="-317500" lvl="3" marL="1828800" rtl="0" algn="l">
              <a:spcBef>
                <a:spcPts val="0"/>
              </a:spcBef>
              <a:spcAft>
                <a:spcPts val="0"/>
              </a:spcAft>
              <a:buSzPts val="1400"/>
              <a:buChar char="●"/>
            </a:pPr>
            <a:r>
              <a:rPr i="1" lang="pt-BR"/>
              <a:t>Scanning, inquiring, paging, etc.,</a:t>
            </a:r>
            <a:r>
              <a:rPr lang="pt-BR"/>
              <a:t> são realizados.</a:t>
            </a:r>
            <a:endParaRPr/>
          </a:p>
          <a:p>
            <a:pPr indent="-317500" lvl="2" marL="1371600" rtl="0" algn="l">
              <a:spcBef>
                <a:spcPts val="0"/>
              </a:spcBef>
              <a:spcAft>
                <a:spcPts val="0"/>
              </a:spcAft>
              <a:buSzPts val="1400"/>
              <a:buChar char="■"/>
            </a:pPr>
            <a:r>
              <a:rPr lang="pt-BR"/>
              <a:t>Park Mode</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81" name="Google Shape;581;p7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82" name="Google Shape;582;p7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83" name="Google Shape;583;p7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Modo de Operação</a:t>
            </a:r>
            <a:endParaRPr b="1"/>
          </a:p>
          <a:p>
            <a:pPr indent="-317500" lvl="1" marL="914400" rtl="0" algn="l">
              <a:spcBef>
                <a:spcPts val="0"/>
              </a:spcBef>
              <a:spcAft>
                <a:spcPts val="0"/>
              </a:spcAft>
              <a:buSzPts val="1400"/>
              <a:buChar char="○"/>
            </a:pPr>
            <a:r>
              <a:rPr lang="pt-BR"/>
              <a:t>Uma vez que o procedimento de </a:t>
            </a:r>
            <a:r>
              <a:rPr i="1" lang="pt-BR"/>
              <a:t>paging </a:t>
            </a:r>
            <a:r>
              <a:rPr lang="pt-BR"/>
              <a:t>tenha sido realizado, ou seja, a conexão está feita, os dispositivos estão prontos para manter um link e trocar informações.</a:t>
            </a:r>
            <a:endParaRPr/>
          </a:p>
          <a:p>
            <a:pPr indent="-317500" lvl="1" marL="914400" rtl="0" algn="l">
              <a:spcBef>
                <a:spcPts val="0"/>
              </a:spcBef>
              <a:spcAft>
                <a:spcPts val="0"/>
              </a:spcAft>
              <a:buSzPts val="1400"/>
              <a:buChar char="○"/>
            </a:pPr>
            <a:r>
              <a:rPr lang="pt-BR"/>
              <a:t>Quatro modos de operação são suportados</a:t>
            </a:r>
            <a:endParaRPr/>
          </a:p>
          <a:p>
            <a:pPr indent="-317500" lvl="2" marL="1371600" rtl="0" algn="l">
              <a:spcBef>
                <a:spcPts val="0"/>
              </a:spcBef>
              <a:spcAft>
                <a:spcPts val="0"/>
              </a:spcAft>
              <a:buSzPts val="1400"/>
              <a:buChar char="■"/>
            </a:pPr>
            <a:r>
              <a:rPr lang="pt-BR"/>
              <a:t>Active Mode</a:t>
            </a:r>
            <a:endParaRPr/>
          </a:p>
          <a:p>
            <a:pPr indent="-317500" lvl="2" marL="1371600" rtl="0" algn="l">
              <a:spcBef>
                <a:spcPts val="0"/>
              </a:spcBef>
              <a:spcAft>
                <a:spcPts val="0"/>
              </a:spcAft>
              <a:buSzPts val="1400"/>
              <a:buChar char="■"/>
            </a:pPr>
            <a:r>
              <a:rPr lang="pt-BR"/>
              <a:t>Sniff Mode</a:t>
            </a:r>
            <a:endParaRPr/>
          </a:p>
          <a:p>
            <a:pPr indent="-317500" lvl="2" marL="1371600" rtl="0" algn="l">
              <a:spcBef>
                <a:spcPts val="0"/>
              </a:spcBef>
              <a:spcAft>
                <a:spcPts val="0"/>
              </a:spcAft>
              <a:buSzPts val="1400"/>
              <a:buChar char="■"/>
            </a:pPr>
            <a:r>
              <a:rPr lang="pt-BR"/>
              <a:t>Hold Mode</a:t>
            </a:r>
            <a:endParaRPr/>
          </a:p>
          <a:p>
            <a:pPr indent="-317500" lvl="2" marL="1371600" rtl="0" algn="l">
              <a:spcBef>
                <a:spcPts val="0"/>
              </a:spcBef>
              <a:spcAft>
                <a:spcPts val="0"/>
              </a:spcAft>
              <a:buSzPts val="1400"/>
              <a:buChar char="■"/>
            </a:pPr>
            <a:r>
              <a:rPr b="1" lang="pt-BR"/>
              <a:t>Park Mode</a:t>
            </a:r>
            <a:endParaRPr b="1"/>
          </a:p>
          <a:p>
            <a:pPr indent="-317500" lvl="3" marL="1828800" rtl="0" algn="l">
              <a:spcBef>
                <a:spcPts val="0"/>
              </a:spcBef>
              <a:spcAft>
                <a:spcPts val="0"/>
              </a:spcAft>
              <a:buSzPts val="1400"/>
              <a:buChar char="●"/>
            </a:pPr>
            <a:r>
              <a:rPr lang="pt-BR"/>
              <a:t>Modo com consumo baixíssimo de potência, onde o dispositivo passa a usar um endereço global (parked address), em vez do seu endereço físico. </a:t>
            </a:r>
            <a:endParaRPr/>
          </a:p>
          <a:p>
            <a:pPr indent="-317500" lvl="3" marL="1828800" rtl="0" algn="l">
              <a:spcBef>
                <a:spcPts val="0"/>
              </a:spcBef>
              <a:spcAft>
                <a:spcPts val="0"/>
              </a:spcAft>
              <a:buSzPts val="1400"/>
              <a:buChar char="●"/>
            </a:pPr>
            <a:r>
              <a:rPr lang="pt-BR"/>
              <a:t>Em tempos regulares, o dispositivo escuta o canal para verificar eventuais transmissões.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89" name="Google Shape;589;p7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90" name="Google Shape;590;p7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91" name="Google Shape;591;p7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a:p>
            <a:pPr indent="-317500" lvl="1" marL="914400" rtl="0" algn="l">
              <a:spcBef>
                <a:spcPts val="0"/>
              </a:spcBef>
              <a:spcAft>
                <a:spcPts val="0"/>
              </a:spcAft>
              <a:buSzPts val="1400"/>
              <a:buChar char="○"/>
            </a:pPr>
            <a:r>
              <a:rPr lang="pt-BR"/>
              <a:t>Alguns exemplos de aplicações são</a:t>
            </a:r>
            <a:endParaRPr/>
          </a:p>
          <a:p>
            <a:pPr indent="-317500" lvl="2" marL="1371600" rtl="0" algn="l">
              <a:spcBef>
                <a:spcPts val="0"/>
              </a:spcBef>
              <a:spcAft>
                <a:spcPts val="0"/>
              </a:spcAft>
              <a:buSzPts val="1400"/>
              <a:buChar char="■"/>
            </a:pPr>
            <a:r>
              <a:rPr b="1" lang="pt-BR"/>
              <a:t>Dispositivos vestíveis (Wearables)</a:t>
            </a:r>
            <a:r>
              <a:rPr lang="pt-BR"/>
              <a:t> </a:t>
            </a:r>
            <a:endParaRPr/>
          </a:p>
          <a:p>
            <a:pPr indent="-317500" lvl="3" marL="1828800" rtl="0" algn="l">
              <a:spcBef>
                <a:spcPts val="0"/>
              </a:spcBef>
              <a:spcAft>
                <a:spcPts val="0"/>
              </a:spcAft>
              <a:buSzPts val="1400"/>
              <a:buChar char="●"/>
            </a:pPr>
            <a:r>
              <a:rPr lang="pt-BR"/>
              <a:t>Os dispositivos Bluetooth, como smartwatches, fitness trackers e outros dispositivos vestíveis, são amplamente utilizados para monitorar a saúde, rastrear atividades físicas e interagir com outros dispositivos conectados.</a:t>
            </a:r>
            <a:endParaRPr/>
          </a:p>
          <a:p>
            <a:pPr indent="-317500" lvl="2" marL="1371600" rtl="0" algn="l">
              <a:spcBef>
                <a:spcPts val="0"/>
              </a:spcBef>
              <a:spcAft>
                <a:spcPts val="0"/>
              </a:spcAft>
              <a:buSzPts val="1400"/>
              <a:buChar char="■"/>
            </a:pPr>
            <a:r>
              <a:rPr b="1" lang="pt-BR"/>
              <a:t>Conectividade de veículos</a:t>
            </a:r>
            <a:endParaRPr/>
          </a:p>
          <a:p>
            <a:pPr indent="-317500" lvl="3" marL="1828800" rtl="0" algn="l">
              <a:spcBef>
                <a:spcPts val="0"/>
              </a:spcBef>
              <a:spcAft>
                <a:spcPts val="0"/>
              </a:spcAft>
              <a:buSzPts val="1400"/>
              <a:buChar char="●"/>
            </a:pPr>
            <a:r>
              <a:rPr lang="pt-BR"/>
              <a:t>O Bluetooth é integrado a sistemas de entretenimento, comunicação e segurança em veículos. Usado para conectar smartphones a sistemas de infoentretenimento, permitindo chamadas mãos-livres, streaming de música e integração com assistentes virtuais.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597" name="Google Shape;597;p7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598" name="Google Shape;598;p7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599" name="Google Shape;599;p7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Vamos utilizar a tecnologia bluetooth de um ESP32</a:t>
            </a:r>
            <a:endParaRPr/>
          </a:p>
          <a:p>
            <a:pPr indent="-317500" lvl="1" marL="914400" rtl="0" algn="l">
              <a:spcBef>
                <a:spcPts val="0"/>
              </a:spcBef>
              <a:spcAft>
                <a:spcPts val="0"/>
              </a:spcAft>
              <a:buSzPts val="1400"/>
              <a:buChar char="○"/>
            </a:pPr>
            <a:r>
              <a:rPr lang="pt-BR"/>
              <a:t>Para isso, usaremos a biblioteca </a:t>
            </a:r>
            <a:r>
              <a:rPr i="1" lang="pt-BR"/>
              <a:t>BluetoothSerial</a:t>
            </a:r>
            <a:r>
              <a:rPr lang="pt-BR"/>
              <a:t> para criar uma ponte entre o Serial da placa e o Bluetooth.</a:t>
            </a:r>
            <a:endParaRPr/>
          </a:p>
          <a:p>
            <a:pPr indent="-317500" lvl="1" marL="914400" rtl="0" algn="l">
              <a:spcBef>
                <a:spcPts val="0"/>
              </a:spcBef>
              <a:spcAft>
                <a:spcPts val="0"/>
              </a:spcAft>
              <a:buSzPts val="1400"/>
              <a:buChar char="○"/>
            </a:pPr>
            <a:r>
              <a:rPr lang="pt-BR"/>
              <a:t>Usaremos o C++</a:t>
            </a:r>
            <a:endParaRPr/>
          </a:p>
        </p:txBody>
      </p:sp>
      <p:pic>
        <p:nvPicPr>
          <p:cNvPr id="600" name="Google Shape;600;p74"/>
          <p:cNvPicPr preferRelativeResize="0"/>
          <p:nvPr/>
        </p:nvPicPr>
        <p:blipFill rotWithShape="1">
          <a:blip r:embed="rId3">
            <a:alphaModFix/>
          </a:blip>
          <a:srcRect b="48205" l="1191" r="89733" t="37112"/>
          <a:stretch/>
        </p:blipFill>
        <p:spPr>
          <a:xfrm>
            <a:off x="822175" y="1585000"/>
            <a:ext cx="619125" cy="5619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606" name="Google Shape;606;p7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07" name="Google Shape;607;p7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08" name="Google Shape;608;p7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a:p>
        </p:txBody>
      </p:sp>
      <p:pic>
        <p:nvPicPr>
          <p:cNvPr id="609" name="Google Shape;609;p75"/>
          <p:cNvPicPr preferRelativeResize="0"/>
          <p:nvPr/>
        </p:nvPicPr>
        <p:blipFill rotWithShape="1">
          <a:blip r:embed="rId3">
            <a:alphaModFix/>
          </a:blip>
          <a:srcRect b="48205" l="1191" r="89733" t="37112"/>
          <a:stretch/>
        </p:blipFill>
        <p:spPr>
          <a:xfrm>
            <a:off x="1519750" y="1545400"/>
            <a:ext cx="619125" cy="561975"/>
          </a:xfrm>
          <a:prstGeom prst="rect">
            <a:avLst/>
          </a:prstGeom>
          <a:noFill/>
          <a:ln>
            <a:noFill/>
          </a:ln>
        </p:spPr>
      </p:pic>
      <p:graphicFrame>
        <p:nvGraphicFramePr>
          <p:cNvPr id="610" name="Google Shape;610;p75"/>
          <p:cNvGraphicFramePr/>
          <p:nvPr/>
        </p:nvGraphicFramePr>
        <p:xfrm>
          <a:off x="2895325" y="822375"/>
          <a:ext cx="3000000" cy="3000000"/>
        </p:xfrm>
        <a:graphic>
          <a:graphicData uri="http://schemas.openxmlformats.org/drawingml/2006/table">
            <a:tbl>
              <a:tblPr>
                <a:noFill/>
                <a:tableStyleId>{BA9C7E5E-6C49-4111-90F5-749E7E8FA012}</a:tableStyleId>
              </a:tblPr>
              <a:tblGrid>
                <a:gridCol w="4572000"/>
              </a:tblGrid>
              <a:tr h="279400">
                <a:tc>
                  <a:txBody>
                    <a:bodyPr/>
                    <a:lstStyle/>
                    <a:p>
                      <a:pPr indent="0" lvl="0" marL="0" rtl="0" algn="l">
                        <a:lnSpc>
                          <a:spcPct val="115000"/>
                        </a:lnSpc>
                        <a:spcBef>
                          <a:spcPts val="0"/>
                        </a:spcBef>
                        <a:spcAft>
                          <a:spcPts val="0"/>
                        </a:spcAft>
                        <a:buNone/>
                      </a:pPr>
                      <a:r>
                        <a:rPr b="1" i="1" lang="pt-BR" sz="1050">
                          <a:solidFill>
                            <a:srgbClr val="999988"/>
                          </a:solidFill>
                          <a:highlight>
                            <a:srgbClr val="F8F8F8"/>
                          </a:highlight>
                          <a:latin typeface="Consolas"/>
                          <a:ea typeface="Consolas"/>
                          <a:cs typeface="Consolas"/>
                          <a:sym typeface="Consolas"/>
                        </a:rPr>
                        <a:t>//Inclusão da biblioteca</a:t>
                      </a:r>
                      <a:br>
                        <a:rPr b="1" lang="pt-BR" sz="1050">
                          <a:solidFill>
                            <a:srgbClr val="333333"/>
                          </a:solidFill>
                          <a:highlight>
                            <a:srgbClr val="F8F8F8"/>
                          </a:highlight>
                          <a:latin typeface="Consolas"/>
                          <a:ea typeface="Consolas"/>
                          <a:cs typeface="Consolas"/>
                          <a:sym typeface="Consolas"/>
                        </a:rPr>
                      </a:br>
                      <a:r>
                        <a:rPr b="1" lang="pt-BR" sz="1050">
                          <a:solidFill>
                            <a:srgbClr val="999999"/>
                          </a:solidFill>
                          <a:highlight>
                            <a:srgbClr val="F8F8F8"/>
                          </a:highlight>
                          <a:latin typeface="Consolas"/>
                          <a:ea typeface="Consolas"/>
                          <a:cs typeface="Consolas"/>
                          <a:sym typeface="Consolas"/>
                        </a:rPr>
                        <a:t>#include "BluetoothSerial.h"</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//O "if" a seguir verifica se o o Bluetooth está habilitado</a:t>
                      </a:r>
                      <a:br>
                        <a:rPr b="1" lang="pt-BR" sz="1050">
                          <a:solidFill>
                            <a:srgbClr val="333333"/>
                          </a:solidFill>
                          <a:highlight>
                            <a:srgbClr val="F8F8F8"/>
                          </a:highlight>
                          <a:latin typeface="Consolas"/>
                          <a:ea typeface="Consolas"/>
                          <a:cs typeface="Consolas"/>
                          <a:sym typeface="Consolas"/>
                        </a:rPr>
                      </a:br>
                      <a:r>
                        <a:rPr b="1" lang="pt-BR" sz="1050">
                          <a:solidFill>
                            <a:srgbClr val="999999"/>
                          </a:solidFill>
                          <a:highlight>
                            <a:srgbClr val="F8F8F8"/>
                          </a:highlight>
                          <a:latin typeface="Consolas"/>
                          <a:ea typeface="Consolas"/>
                          <a:cs typeface="Consolas"/>
                          <a:sym typeface="Consolas"/>
                        </a:rPr>
                        <a:t>#if !defined(CONFIG_BT_ENABLED) || !defined(CONFIG_BLUEDROID_ENABLED)</a:t>
                      </a:r>
                      <a:br>
                        <a:rPr b="1" lang="pt-BR" sz="1050">
                          <a:solidFill>
                            <a:srgbClr val="333333"/>
                          </a:solidFill>
                          <a:highlight>
                            <a:srgbClr val="F8F8F8"/>
                          </a:highlight>
                          <a:latin typeface="Consolas"/>
                          <a:ea typeface="Consolas"/>
                          <a:cs typeface="Consolas"/>
                          <a:sym typeface="Consolas"/>
                        </a:rPr>
                      </a:br>
                      <a:r>
                        <a:rPr b="1" lang="pt-BR" sz="1050">
                          <a:solidFill>
                            <a:srgbClr val="999999"/>
                          </a:solidFill>
                          <a:highlight>
                            <a:srgbClr val="F8F8F8"/>
                          </a:highlight>
                          <a:latin typeface="Consolas"/>
                          <a:ea typeface="Consolas"/>
                          <a:cs typeface="Consolas"/>
                          <a:sym typeface="Consolas"/>
                        </a:rPr>
                        <a:t>#error Bluetooth is not enabled! Please run `make menuconfig` to and enable it</a:t>
                      </a:r>
                      <a:br>
                        <a:rPr b="1" lang="pt-BR" sz="1050">
                          <a:solidFill>
                            <a:srgbClr val="333333"/>
                          </a:solidFill>
                          <a:highlight>
                            <a:srgbClr val="F8F8F8"/>
                          </a:highlight>
                          <a:latin typeface="Consolas"/>
                          <a:ea typeface="Consolas"/>
                          <a:cs typeface="Consolas"/>
                          <a:sym typeface="Consolas"/>
                        </a:rPr>
                      </a:br>
                      <a:r>
                        <a:rPr b="1" lang="pt-BR" sz="1050">
                          <a:solidFill>
                            <a:srgbClr val="999999"/>
                          </a:solidFill>
                          <a:highlight>
                            <a:srgbClr val="F8F8F8"/>
                          </a:highlight>
                          <a:latin typeface="Consolas"/>
                          <a:ea typeface="Consolas"/>
                          <a:cs typeface="Consolas"/>
                          <a:sym typeface="Consolas"/>
                        </a:rPr>
                        <a:t>#endif</a:t>
                      </a:r>
                      <a:br>
                        <a:rPr b="1" lang="pt-BR" sz="1050">
                          <a:solidFill>
                            <a:srgbClr val="333333"/>
                          </a:solidFill>
                          <a:highlight>
                            <a:srgbClr val="F8F8F8"/>
                          </a:highlight>
                          <a:latin typeface="Consolas"/>
                          <a:ea typeface="Consolas"/>
                          <a:cs typeface="Consolas"/>
                          <a:sym typeface="Consolas"/>
                        </a:rPr>
                      </a:br>
                      <a:r>
                        <a:rPr b="1" i="1" lang="pt-BR" sz="1050">
                          <a:solidFill>
                            <a:srgbClr val="999988"/>
                          </a:solidFill>
                          <a:highlight>
                            <a:srgbClr val="F8F8F8"/>
                          </a:highlight>
                          <a:latin typeface="Consolas"/>
                          <a:ea typeface="Consolas"/>
                          <a:cs typeface="Consolas"/>
                          <a:sym typeface="Consolas"/>
                        </a:rPr>
                        <a:t>//Cria uma instância da biblioteca</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BluetoothSerial SerialBT;</a:t>
                      </a:r>
                      <a:br>
                        <a:rPr b="1" lang="pt-BR" sz="1050">
                          <a:solidFill>
                            <a:srgbClr val="333333"/>
                          </a:solidFill>
                          <a:highlight>
                            <a:srgbClr val="F8F8F8"/>
                          </a:highlight>
                          <a:latin typeface="Consolas"/>
                          <a:ea typeface="Consolas"/>
                          <a:cs typeface="Consolas"/>
                          <a:sym typeface="Consolas"/>
                        </a:rPr>
                      </a:b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void </a:t>
                      </a:r>
                      <a:r>
                        <a:rPr b="1" lang="pt-BR" sz="1050">
                          <a:solidFill>
                            <a:srgbClr val="990000"/>
                          </a:solidFill>
                          <a:highlight>
                            <a:srgbClr val="F8F8F8"/>
                          </a:highlight>
                          <a:latin typeface="Consolas"/>
                          <a:ea typeface="Consolas"/>
                          <a:cs typeface="Consolas"/>
                          <a:sym typeface="Consolas"/>
                        </a:rPr>
                        <a:t>setup</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//Inicializa a Serial</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Serial.begin(</a:t>
                      </a:r>
                      <a:r>
                        <a:rPr b="1" lang="pt-BR" sz="1050">
                          <a:solidFill>
                            <a:srgbClr val="008080"/>
                          </a:solidFill>
                          <a:highlight>
                            <a:srgbClr val="F8F8F8"/>
                          </a:highlight>
                          <a:latin typeface="Consolas"/>
                          <a:ea typeface="Consolas"/>
                          <a:cs typeface="Consolas"/>
                          <a:sym typeface="Consolas"/>
                        </a:rPr>
                        <a:t>115200</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//Inicializa o Bluetooth com o nome ESP32Test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SerialBT.begin(</a:t>
                      </a:r>
                      <a:r>
                        <a:rPr b="1" lang="pt-BR" sz="1050">
                          <a:solidFill>
                            <a:srgbClr val="DD1144"/>
                          </a:solidFill>
                          <a:highlight>
                            <a:srgbClr val="F8F8F8"/>
                          </a:highlight>
                          <a:latin typeface="Consolas"/>
                          <a:ea typeface="Consolas"/>
                          <a:cs typeface="Consolas"/>
                          <a:sym typeface="Consolas"/>
                        </a:rPr>
                        <a:t>"ESP32test"</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Serial.println(</a:t>
                      </a:r>
                      <a:r>
                        <a:rPr b="1" lang="pt-BR" sz="1050">
                          <a:solidFill>
                            <a:srgbClr val="DD1144"/>
                          </a:solidFill>
                          <a:highlight>
                            <a:srgbClr val="F8F8F8"/>
                          </a:highlight>
                          <a:latin typeface="Consolas"/>
                          <a:ea typeface="Consolas"/>
                          <a:cs typeface="Consolas"/>
                          <a:sym typeface="Consolas"/>
                        </a:rPr>
                        <a:t>"Dispositivo iniciado! Pode realizar o pareamento..."</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a:t>
                      </a:r>
                      <a:endParaRPr b="1" sz="1050">
                        <a:solidFill>
                          <a:srgbClr val="333333"/>
                        </a:solidFill>
                        <a:highlight>
                          <a:srgbClr val="F8F8F8"/>
                        </a:highlight>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solidFill>
                      <a:srgbClr val="F8F8F8"/>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616" name="Google Shape;616;p7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17" name="Google Shape;617;p7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18" name="Google Shape;618;p7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a:p>
        </p:txBody>
      </p:sp>
      <p:pic>
        <p:nvPicPr>
          <p:cNvPr id="619" name="Google Shape;619;p76"/>
          <p:cNvPicPr preferRelativeResize="0"/>
          <p:nvPr/>
        </p:nvPicPr>
        <p:blipFill rotWithShape="1">
          <a:blip r:embed="rId3">
            <a:alphaModFix/>
          </a:blip>
          <a:srcRect b="48205" l="1191" r="89733" t="37112"/>
          <a:stretch/>
        </p:blipFill>
        <p:spPr>
          <a:xfrm>
            <a:off x="2286000" y="1097900"/>
            <a:ext cx="619125" cy="561975"/>
          </a:xfrm>
          <a:prstGeom prst="rect">
            <a:avLst/>
          </a:prstGeom>
          <a:noFill/>
          <a:ln>
            <a:noFill/>
          </a:ln>
        </p:spPr>
      </p:pic>
      <p:graphicFrame>
        <p:nvGraphicFramePr>
          <p:cNvPr id="620" name="Google Shape;620;p76"/>
          <p:cNvGraphicFramePr/>
          <p:nvPr/>
        </p:nvGraphicFramePr>
        <p:xfrm>
          <a:off x="2286000" y="1852575"/>
          <a:ext cx="3000000" cy="3000000"/>
        </p:xfrm>
        <a:graphic>
          <a:graphicData uri="http://schemas.openxmlformats.org/drawingml/2006/table">
            <a:tbl>
              <a:tblPr>
                <a:noFill/>
                <a:tableStyleId>{BA9C7E5E-6C49-4111-90F5-749E7E8FA012}</a:tableStyleId>
              </a:tblPr>
              <a:tblGrid>
                <a:gridCol w="4572000"/>
              </a:tblGrid>
              <a:tr h="279400">
                <a:tc>
                  <a:txBody>
                    <a:bodyPr/>
                    <a:lstStyle/>
                    <a:p>
                      <a:pPr indent="0" lvl="0" marL="0" rtl="0" algn="l">
                        <a:lnSpc>
                          <a:spcPct val="115000"/>
                        </a:lnSpc>
                        <a:spcBef>
                          <a:spcPts val="0"/>
                        </a:spcBef>
                        <a:spcAft>
                          <a:spcPts val="0"/>
                        </a:spcAft>
                        <a:buNone/>
                      </a:pP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void </a:t>
                      </a:r>
                      <a:r>
                        <a:rPr b="1" lang="pt-BR" sz="1050">
                          <a:solidFill>
                            <a:srgbClr val="990000"/>
                          </a:solidFill>
                          <a:highlight>
                            <a:srgbClr val="F8F8F8"/>
                          </a:highlight>
                          <a:latin typeface="Consolas"/>
                          <a:ea typeface="Consolas"/>
                          <a:cs typeface="Consolas"/>
                          <a:sym typeface="Consolas"/>
                        </a:rPr>
                        <a:t>loop</a:t>
                      </a: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if (Serial.available())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//Se disponível na serial, escreve no Bluetooth</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SerialBT.write(Serial.read());</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r>
                        <a:rPr b="1" i="1" lang="pt-BR" sz="1050">
                          <a:solidFill>
                            <a:srgbClr val="999988"/>
                          </a:solidFill>
                          <a:highlight>
                            <a:srgbClr val="F8F8F8"/>
                          </a:highlight>
                          <a:latin typeface="Consolas"/>
                          <a:ea typeface="Consolas"/>
                          <a:cs typeface="Consolas"/>
                          <a:sym typeface="Consolas"/>
                        </a:rPr>
                        <a:t>//Se disponível na Bluetooth, escreve na Serial</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if (SerialBT.available())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Serial.write(SerialBT.read());</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  delay(</a:t>
                      </a:r>
                      <a:r>
                        <a:rPr b="1" lang="pt-BR" sz="1050">
                          <a:solidFill>
                            <a:srgbClr val="008080"/>
                          </a:solidFill>
                          <a:highlight>
                            <a:srgbClr val="F8F8F8"/>
                          </a:highlight>
                          <a:latin typeface="Consolas"/>
                          <a:ea typeface="Consolas"/>
                          <a:cs typeface="Consolas"/>
                          <a:sym typeface="Consolas"/>
                        </a:rPr>
                        <a:t>20</a:t>
                      </a:r>
                      <a:r>
                        <a:rPr b="1" lang="pt-BR" sz="1050">
                          <a:solidFill>
                            <a:srgbClr val="333333"/>
                          </a:solidFill>
                          <a:highlight>
                            <a:srgbClr val="F8F8F8"/>
                          </a:highlight>
                          <a:latin typeface="Consolas"/>
                          <a:ea typeface="Consolas"/>
                          <a:cs typeface="Consolas"/>
                          <a:sym typeface="Consolas"/>
                        </a:rPr>
                        <a:t>);</a:t>
                      </a:r>
                      <a:br>
                        <a:rPr b="1" lang="pt-BR" sz="1050">
                          <a:solidFill>
                            <a:srgbClr val="333333"/>
                          </a:solidFill>
                          <a:highlight>
                            <a:srgbClr val="F8F8F8"/>
                          </a:highlight>
                          <a:latin typeface="Consolas"/>
                          <a:ea typeface="Consolas"/>
                          <a:cs typeface="Consolas"/>
                          <a:sym typeface="Consolas"/>
                        </a:rPr>
                      </a:br>
                      <a:r>
                        <a:rPr b="1" lang="pt-BR" sz="1050">
                          <a:solidFill>
                            <a:srgbClr val="333333"/>
                          </a:solidFill>
                          <a:highlight>
                            <a:srgbClr val="F8F8F8"/>
                          </a:highlight>
                          <a:latin typeface="Consolas"/>
                          <a:ea typeface="Consolas"/>
                          <a:cs typeface="Consolas"/>
                          <a:sym typeface="Consolas"/>
                        </a:rPr>
                        <a:t>}</a:t>
                      </a:r>
                      <a:endParaRPr b="1" sz="1050">
                        <a:solidFill>
                          <a:srgbClr val="333333"/>
                        </a:solidFill>
                        <a:highlight>
                          <a:srgbClr val="F8F8F8"/>
                        </a:highlight>
                        <a:latin typeface="Consolas"/>
                        <a:ea typeface="Consolas"/>
                        <a:cs typeface="Consolas"/>
                        <a:sym typeface="Consolas"/>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solidFill>
                      <a:srgbClr val="F8F8F8"/>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79" name="Google Shape;79;p1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0" name="Google Shape;80;p1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As redes de computadores podem ser classificadas com base em vários critérios, como</a:t>
            </a:r>
            <a:endParaRPr/>
          </a:p>
          <a:p>
            <a:pPr indent="-317500" lvl="1" marL="914400" rtl="0" algn="l">
              <a:spcBef>
                <a:spcPts val="0"/>
              </a:spcBef>
              <a:spcAft>
                <a:spcPts val="0"/>
              </a:spcAft>
              <a:buSzPts val="1400"/>
              <a:buChar char="○"/>
            </a:pPr>
            <a:r>
              <a:rPr b="1" lang="pt-BR"/>
              <a:t>Escala Geográfica</a:t>
            </a:r>
            <a:endParaRPr b="1"/>
          </a:p>
          <a:p>
            <a:pPr indent="-317500" lvl="1" marL="914400" rtl="0" algn="l">
              <a:spcBef>
                <a:spcPts val="0"/>
              </a:spcBef>
              <a:spcAft>
                <a:spcPts val="0"/>
              </a:spcAft>
              <a:buSzPts val="1400"/>
              <a:buChar char="○"/>
            </a:pPr>
            <a:r>
              <a:rPr b="1" lang="pt-BR"/>
              <a:t>Topologia</a:t>
            </a:r>
            <a:endParaRPr b="1"/>
          </a:p>
          <a:p>
            <a:pPr indent="-317500" lvl="1" marL="914400" rtl="0" algn="l">
              <a:spcBef>
                <a:spcPts val="0"/>
              </a:spcBef>
              <a:spcAft>
                <a:spcPts val="0"/>
              </a:spcAft>
              <a:buSzPts val="1400"/>
              <a:buChar char="○"/>
            </a:pPr>
            <a:r>
              <a:rPr lang="pt-BR"/>
              <a:t>Relação entre os dispositivos</a:t>
            </a:r>
            <a:endParaRPr/>
          </a:p>
          <a:p>
            <a:pPr indent="-317500" lvl="2" marL="1371600" rtl="0" algn="l">
              <a:spcBef>
                <a:spcPts val="0"/>
              </a:spcBef>
              <a:spcAft>
                <a:spcPts val="0"/>
              </a:spcAft>
              <a:buSzPts val="1400"/>
              <a:buChar char="■"/>
            </a:pPr>
            <a:r>
              <a:rPr lang="pt-BR"/>
              <a:t>Falaremos mais sobre essa relação no próximo capítulo.</a:t>
            </a:r>
            <a:endParaRPr/>
          </a:p>
          <a:p>
            <a:pPr indent="-317500" lvl="1" marL="914400" rtl="0" algn="l">
              <a:spcBef>
                <a:spcPts val="0"/>
              </a:spcBef>
              <a:spcAft>
                <a:spcPts val="0"/>
              </a:spcAft>
              <a:buSzPts val="1400"/>
              <a:buChar char="○"/>
            </a:pPr>
            <a:r>
              <a:rPr b="1" lang="pt-BR"/>
              <a:t>Tecnologia de Transmissão</a:t>
            </a:r>
            <a:endParaRPr b="1"/>
          </a:p>
          <a:p>
            <a:pPr indent="-317500" lvl="1" marL="914400" rtl="0" algn="l">
              <a:spcBef>
                <a:spcPts val="0"/>
              </a:spcBef>
              <a:spcAft>
                <a:spcPts val="0"/>
              </a:spcAft>
              <a:buSzPts val="1400"/>
              <a:buChar char="○"/>
            </a:pPr>
            <a:r>
              <a:rPr lang="pt-BR"/>
              <a:t>Finalidade</a:t>
            </a:r>
            <a:endParaRPr/>
          </a:p>
          <a:p>
            <a:pPr indent="0" lvl="0" marL="0" rtl="0" algn="l">
              <a:spcBef>
                <a:spcPts val="1200"/>
              </a:spcBef>
              <a:spcAft>
                <a:spcPts val="1200"/>
              </a:spcAft>
              <a:buNone/>
            </a:pPr>
            <a:r>
              <a:t/>
            </a:r>
            <a:endParaRPr/>
          </a:p>
        </p:txBody>
      </p:sp>
      <p:sp>
        <p:nvSpPr>
          <p:cNvPr id="81" name="Google Shape;81;p1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a:t>
            </a:r>
            <a:endParaRPr/>
          </a:p>
        </p:txBody>
      </p:sp>
      <p:sp>
        <p:nvSpPr>
          <p:cNvPr id="626" name="Google Shape;626;p7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27" name="Google Shape;627;p7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28" name="Google Shape;628;p7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A versão clássica do Bluetooth tem se mostrado ser uma tecnologia muito bem estruturada e </a:t>
            </a:r>
            <a:r>
              <a:rPr lang="pt-BR"/>
              <a:t>útil</a:t>
            </a:r>
            <a:r>
              <a:rPr lang="pt-BR"/>
              <a:t> para </a:t>
            </a:r>
            <a:r>
              <a:rPr lang="pt-BR"/>
              <a:t>diversas</a:t>
            </a:r>
            <a:r>
              <a:rPr lang="pt-BR"/>
              <a:t> aplicações. </a:t>
            </a:r>
            <a:endParaRPr/>
          </a:p>
          <a:p>
            <a:pPr indent="-342900" lvl="0" marL="457200" rtl="0" algn="l">
              <a:spcBef>
                <a:spcPts val="0"/>
              </a:spcBef>
              <a:spcAft>
                <a:spcPts val="0"/>
              </a:spcAft>
              <a:buSzPts val="1800"/>
              <a:buChar char="➢"/>
            </a:pPr>
            <a:r>
              <a:rPr lang="pt-BR"/>
              <a:t>Podemos destacar seu uso em soluções de Internet das Coisas, que possibilita conexões em redes pessoais, conhecidas como </a:t>
            </a:r>
            <a:r>
              <a:rPr b="1" lang="pt-BR"/>
              <a:t>PAN (Personal Area Network).</a:t>
            </a:r>
            <a:r>
              <a:rPr lang="pt-BR"/>
              <a:t> </a:t>
            </a:r>
            <a:endParaRPr/>
          </a:p>
          <a:p>
            <a:pPr indent="-342900" lvl="0" marL="457200" rtl="0" algn="l">
              <a:spcBef>
                <a:spcPts val="0"/>
              </a:spcBef>
              <a:spcAft>
                <a:spcPts val="0"/>
              </a:spcAft>
              <a:buSzPts val="1800"/>
              <a:buChar char="➢"/>
            </a:pPr>
            <a:r>
              <a:rPr lang="pt-BR"/>
              <a:t>O grande problema dessa versão é a </a:t>
            </a:r>
            <a:r>
              <a:rPr b="1" lang="pt-BR"/>
              <a:t>grande quantidade de energia que é requerida para manter as conexões Bluetooth</a:t>
            </a:r>
            <a:r>
              <a:rPr lang="pt-BR"/>
              <a:t>.</a:t>
            </a:r>
            <a:endParaRPr/>
          </a:p>
          <a:p>
            <a:pPr indent="-317500" lvl="1" marL="914400" rtl="0" algn="l">
              <a:spcBef>
                <a:spcPts val="0"/>
              </a:spcBef>
              <a:spcAft>
                <a:spcPts val="0"/>
              </a:spcAft>
              <a:buSzPts val="1400"/>
              <a:buChar char="○"/>
            </a:pPr>
            <a:r>
              <a:rPr lang="pt-BR"/>
              <a:t>Não é um problema em dispositivos como notebooks e celulares, que possuem uma baterias de alta capacidade.</a:t>
            </a:r>
            <a:endParaRPr/>
          </a:p>
          <a:p>
            <a:pPr indent="-317500" lvl="1" marL="914400" rtl="0" algn="l">
              <a:spcBef>
                <a:spcPts val="0"/>
              </a:spcBef>
              <a:spcAft>
                <a:spcPts val="0"/>
              </a:spcAft>
              <a:buSzPts val="1400"/>
              <a:buChar char="○"/>
            </a:pPr>
            <a:r>
              <a:rPr lang="pt-BR"/>
              <a:t>Para dispositivos de IoT que possuem limitadas </a:t>
            </a:r>
            <a:r>
              <a:rPr lang="pt-BR"/>
              <a:t>reservas</a:t>
            </a:r>
            <a:r>
              <a:rPr lang="pt-BR"/>
              <a:t> de energia, </a:t>
            </a:r>
            <a:r>
              <a:rPr b="1" lang="pt-BR"/>
              <a:t>acaba sendo um grande </a:t>
            </a:r>
            <a:r>
              <a:rPr b="1" lang="pt-BR"/>
              <a:t>limitador</a:t>
            </a:r>
            <a:r>
              <a:rPr b="1" lang="pt-BR"/>
              <a:t>. </a:t>
            </a:r>
            <a:endParaRPr b="1"/>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8"/>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Bluetooth Low Energy (BLE)</a:t>
            </a:r>
            <a:endParaRPr/>
          </a:p>
        </p:txBody>
      </p:sp>
      <p:sp>
        <p:nvSpPr>
          <p:cNvPr id="634" name="Google Shape;634;p7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Bluetooth Low Energy</a:t>
            </a:r>
            <a:endParaRPr/>
          </a:p>
        </p:txBody>
      </p:sp>
      <p:sp>
        <p:nvSpPr>
          <p:cNvPr id="640" name="Google Shape;640;p7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41" name="Google Shape;641;p7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42" name="Google Shape;642;p7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pt-BR"/>
              <a:t>Neste cenário é que surge o </a:t>
            </a:r>
            <a:r>
              <a:rPr b="1" lang="pt-BR"/>
              <a:t>Bluetooth Low Energy (BLE)</a:t>
            </a:r>
            <a:r>
              <a:rPr lang="pt-BR"/>
              <a:t> no campo das comunicações sem fio.</a:t>
            </a:r>
            <a:endParaRPr/>
          </a:p>
          <a:p>
            <a:pPr indent="-317500" lvl="1" marL="914400" rtl="0" algn="l">
              <a:spcBef>
                <a:spcPts val="0"/>
              </a:spcBef>
              <a:spcAft>
                <a:spcPts val="0"/>
              </a:spcAft>
              <a:buSzPts val="1400"/>
              <a:buChar char="○"/>
            </a:pPr>
            <a:r>
              <a:rPr lang="pt-BR"/>
              <a:t>Também conhecido como </a:t>
            </a:r>
            <a:r>
              <a:rPr i="1" lang="pt-BR"/>
              <a:t>Bluetooth Smart</a:t>
            </a:r>
            <a:endParaRPr i="1"/>
          </a:p>
          <a:p>
            <a:pPr indent="-342900" lvl="0" marL="457200" rtl="0" algn="l">
              <a:spcBef>
                <a:spcPts val="0"/>
              </a:spcBef>
              <a:spcAft>
                <a:spcPts val="0"/>
              </a:spcAft>
              <a:buSzPts val="1800"/>
              <a:buChar char="➢"/>
            </a:pPr>
            <a:r>
              <a:rPr lang="pt-BR"/>
              <a:t>Especialmente projetada para dispositivos que demandam </a:t>
            </a:r>
            <a:r>
              <a:rPr b="1" lang="pt-BR"/>
              <a:t>eficiência energética e transmissão de dados descontínua</a:t>
            </a:r>
            <a:r>
              <a:rPr lang="pt-BR"/>
              <a:t>. </a:t>
            </a:r>
            <a:endParaRPr/>
          </a:p>
          <a:p>
            <a:pPr indent="-342900" lvl="0" marL="457200" rtl="0" algn="l">
              <a:spcBef>
                <a:spcPts val="0"/>
              </a:spcBef>
              <a:spcAft>
                <a:spcPts val="0"/>
              </a:spcAft>
              <a:buSzPts val="1800"/>
              <a:buChar char="➢"/>
            </a:pPr>
            <a:r>
              <a:rPr lang="pt-BR"/>
              <a:t>Diferencial</a:t>
            </a:r>
            <a:endParaRPr/>
          </a:p>
          <a:p>
            <a:pPr indent="-317500" lvl="1" marL="914400" rtl="0" algn="l">
              <a:spcBef>
                <a:spcPts val="0"/>
              </a:spcBef>
              <a:spcAft>
                <a:spcPts val="0"/>
              </a:spcAft>
              <a:buSzPts val="1400"/>
              <a:buChar char="○"/>
            </a:pPr>
            <a:r>
              <a:rPr lang="pt-BR"/>
              <a:t>Mantém dispositivos em </a:t>
            </a:r>
            <a:r>
              <a:rPr i="1" lang="pt-BR"/>
              <a:t>modo sleep</a:t>
            </a:r>
            <a:r>
              <a:rPr lang="pt-BR"/>
              <a:t> durante a maior parte do tempo, ativando-se brevemente para conexões rápidas.</a:t>
            </a:r>
            <a:endParaRPr/>
          </a:p>
          <a:p>
            <a:pPr indent="-342900" lvl="0" marL="457200" rtl="0" algn="l">
              <a:spcBef>
                <a:spcPts val="0"/>
              </a:spcBef>
              <a:spcAft>
                <a:spcPts val="0"/>
              </a:spcAft>
              <a:buSzPts val="1800"/>
              <a:buChar char="➢"/>
            </a:pPr>
            <a:r>
              <a:rPr b="1" lang="pt-BR"/>
              <a:t>Baseado no Bluetooth Clássico</a:t>
            </a:r>
            <a:endParaRPr/>
          </a:p>
          <a:p>
            <a:pPr indent="-317500" lvl="1" marL="914400" rtl="0" algn="l">
              <a:spcBef>
                <a:spcPts val="0"/>
              </a:spcBef>
              <a:spcAft>
                <a:spcPts val="0"/>
              </a:spcAft>
              <a:buSzPts val="1400"/>
              <a:buChar char="○"/>
            </a:pPr>
            <a:r>
              <a:rPr lang="pt-BR"/>
              <a:t>Mantém suas características, mantendo um baixo consumo de energia.</a:t>
            </a:r>
            <a:endParaRPr/>
          </a:p>
          <a:p>
            <a:pPr indent="-317500" lvl="1" marL="914400" rtl="0" algn="l">
              <a:spcBef>
                <a:spcPts val="0"/>
              </a:spcBef>
              <a:spcAft>
                <a:spcPts val="0"/>
              </a:spcAft>
              <a:buSzPts val="1400"/>
              <a:buChar char="○"/>
            </a:pPr>
            <a:r>
              <a:rPr lang="pt-BR"/>
              <a:t>Diminui as possibilidades de aplicação, principalmente quando envolve  o envio de uma grande quantidade de dados.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648" name="Google Shape;648;p8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49" name="Google Shape;649;p8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50" name="Google Shape;650;p8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Ótima tecnologia quando se pretende </a:t>
            </a:r>
            <a:r>
              <a:rPr b="1" lang="pt-BR"/>
              <a:t>transferir (enviar e receber) pequenas quantidades de dados em uma rede PAN</a:t>
            </a:r>
            <a:r>
              <a:rPr lang="pt-BR"/>
              <a:t>, cobrindo áreas menores.</a:t>
            </a:r>
            <a:endParaRPr/>
          </a:p>
          <a:p>
            <a:pPr indent="-342900" lvl="0" marL="457200" rtl="0" algn="l">
              <a:spcBef>
                <a:spcPts val="0"/>
              </a:spcBef>
              <a:spcAft>
                <a:spcPts val="0"/>
              </a:spcAft>
              <a:buSzPts val="1800"/>
              <a:buChar char="➢"/>
            </a:pPr>
            <a:r>
              <a:rPr lang="pt-BR"/>
              <a:t>Entender como o BLE funciona é fundamental para saber </a:t>
            </a:r>
            <a:r>
              <a:rPr lang="pt-BR"/>
              <a:t>empregá</a:t>
            </a:r>
            <a:r>
              <a:rPr lang="pt-BR"/>
              <a:t>-lo em aplicações IoT.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656" name="Google Shape;656;p8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57" name="Google Shape;657;p8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58" name="Google Shape;658;p8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Funcionamento</a:t>
            </a:r>
            <a:endParaRPr b="1"/>
          </a:p>
          <a:p>
            <a:pPr indent="-317500" lvl="1" marL="914400" rtl="0" algn="l">
              <a:spcBef>
                <a:spcPts val="0"/>
              </a:spcBef>
              <a:spcAft>
                <a:spcPts val="0"/>
              </a:spcAft>
              <a:buSzPts val="1400"/>
              <a:buChar char="○"/>
            </a:pPr>
            <a:r>
              <a:rPr lang="pt-BR"/>
              <a:t>Usa a mesma tecnologia de saltos que o </a:t>
            </a:r>
            <a:r>
              <a:rPr b="1" lang="pt-BR"/>
              <a:t>Bluetooth </a:t>
            </a:r>
            <a:r>
              <a:rPr b="1" lang="pt-BR"/>
              <a:t>clássico</a:t>
            </a:r>
            <a:r>
              <a:rPr lang="pt-BR"/>
              <a:t>.</a:t>
            </a:r>
            <a:endParaRPr/>
          </a:p>
          <a:p>
            <a:pPr indent="-317500" lvl="1" marL="914400" rtl="0" algn="l">
              <a:spcBef>
                <a:spcPts val="0"/>
              </a:spcBef>
              <a:spcAft>
                <a:spcPts val="0"/>
              </a:spcAft>
              <a:buSzPts val="1400"/>
              <a:buChar char="○"/>
            </a:pPr>
            <a:r>
              <a:rPr lang="pt-BR"/>
              <a:t>Também</a:t>
            </a:r>
            <a:r>
              <a:rPr lang="pt-BR"/>
              <a:t> transmite dados e </a:t>
            </a:r>
            <a:r>
              <a:rPr lang="pt-BR"/>
              <a:t>conecta</a:t>
            </a:r>
            <a:r>
              <a:rPr lang="pt-BR"/>
              <a:t> com vários dispositivos eletrônicos usando a banda de </a:t>
            </a:r>
            <a:r>
              <a:rPr b="1" lang="pt-BR"/>
              <a:t>2.4 GHz</a:t>
            </a:r>
            <a:r>
              <a:rPr lang="pt-BR"/>
              <a:t>. </a:t>
            </a:r>
            <a:endParaRPr/>
          </a:p>
          <a:p>
            <a:pPr indent="-317500" lvl="1" marL="914400" rtl="0" algn="l">
              <a:spcBef>
                <a:spcPts val="0"/>
              </a:spcBef>
              <a:spcAft>
                <a:spcPts val="0"/>
              </a:spcAft>
              <a:buSzPts val="1400"/>
              <a:buChar char="○"/>
            </a:pPr>
            <a:r>
              <a:rPr lang="pt-BR"/>
              <a:t>Projetado para ser mais devagar, enviando no máximo aproximadamente 1Mbps. </a:t>
            </a:r>
            <a:endParaRPr/>
          </a:p>
          <a:p>
            <a:pPr indent="-317500" lvl="2" marL="1371600" rtl="0" algn="l">
              <a:spcBef>
                <a:spcPts val="0"/>
              </a:spcBef>
              <a:spcAft>
                <a:spcPts val="0"/>
              </a:spcAft>
              <a:buSzPts val="1400"/>
              <a:buChar char="■"/>
            </a:pPr>
            <a:r>
              <a:rPr lang="pt-BR"/>
              <a:t>Isso permite um consumo mais baixo de energia, ficando entre 0.01 e 0.5 watts. </a:t>
            </a:r>
            <a:endParaRPr/>
          </a:p>
          <a:p>
            <a:pPr indent="-317500" lvl="2" marL="1371600" rtl="0" algn="l">
              <a:spcBef>
                <a:spcPts val="0"/>
              </a:spcBef>
              <a:spcAft>
                <a:spcPts val="0"/>
              </a:spcAft>
              <a:buSzPts val="1400"/>
              <a:buChar char="■"/>
            </a:pPr>
            <a:r>
              <a:rPr lang="pt-BR"/>
              <a:t>Versão clássica consome 1 watt de energia.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664" name="Google Shape;664;p8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65" name="Google Shape;665;p8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66" name="Google Shape;666;p8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Funcionamento</a:t>
            </a:r>
            <a:endParaRPr b="1"/>
          </a:p>
          <a:p>
            <a:pPr indent="-317500" lvl="1" marL="914400" rtl="0" algn="l">
              <a:spcBef>
                <a:spcPts val="0"/>
              </a:spcBef>
              <a:spcAft>
                <a:spcPts val="0"/>
              </a:spcAft>
              <a:buSzPts val="1400"/>
              <a:buChar char="○"/>
            </a:pPr>
            <a:r>
              <a:rPr lang="pt-BR"/>
              <a:t>Não é somente a redução de velocidade de transmissão que possibilita ao BLE ser uma tecnologia com consumo de energia baixo. </a:t>
            </a:r>
            <a:endParaRPr/>
          </a:p>
          <a:p>
            <a:pPr indent="-317500" lvl="2" marL="1371600" rtl="0" algn="l">
              <a:spcBef>
                <a:spcPts val="0"/>
              </a:spcBef>
              <a:spcAft>
                <a:spcPts val="0"/>
              </a:spcAft>
              <a:buSzPts val="1400"/>
              <a:buChar char="■"/>
            </a:pPr>
            <a:r>
              <a:rPr lang="pt-BR"/>
              <a:t>Quando dois dispositivos estão conectados, eles se comunicam por apenas alguns poucos segundos. </a:t>
            </a:r>
            <a:endParaRPr/>
          </a:p>
          <a:p>
            <a:pPr indent="-317500" lvl="2" marL="1371600" rtl="0" algn="l">
              <a:spcBef>
                <a:spcPts val="0"/>
              </a:spcBef>
              <a:spcAft>
                <a:spcPts val="0"/>
              </a:spcAft>
              <a:buSzPts val="1400"/>
              <a:buChar char="■"/>
            </a:pPr>
            <a:r>
              <a:rPr lang="pt-BR"/>
              <a:t>Além disso, os dispositivos podem “dormir” ou se desligarem entre cada conexão. </a:t>
            </a:r>
            <a:endParaRPr/>
          </a:p>
          <a:p>
            <a:pPr indent="-317500" lvl="2" marL="1371600" rtl="0" algn="l">
              <a:spcBef>
                <a:spcPts val="0"/>
              </a:spcBef>
              <a:spcAft>
                <a:spcPts val="0"/>
              </a:spcAft>
              <a:buSzPts val="1400"/>
              <a:buChar char="■"/>
            </a:pPr>
            <a:r>
              <a:rPr lang="pt-BR"/>
              <a:t>Ao invés de transmitirem por horas, os dispositivos BLE transmitem dados de forma efetiva, quando necessários, usando assim, menos energia.</a:t>
            </a:r>
            <a:endParaRPr/>
          </a:p>
          <a:p>
            <a:pPr indent="-317500" lvl="1" marL="914400" rtl="0" algn="l">
              <a:spcBef>
                <a:spcPts val="0"/>
              </a:spcBef>
              <a:spcAft>
                <a:spcPts val="0"/>
              </a:spcAft>
              <a:buSzPts val="1400"/>
              <a:buChar char="○"/>
            </a:pPr>
            <a:r>
              <a:rPr lang="pt-BR"/>
              <a:t>A comunicação entre dispositivos BLE pode acontecer de dois modos</a:t>
            </a:r>
            <a:endParaRPr/>
          </a:p>
          <a:p>
            <a:pPr indent="-317500" lvl="2" marL="1371600" rtl="0" algn="l">
              <a:spcBef>
                <a:spcPts val="0"/>
              </a:spcBef>
              <a:spcAft>
                <a:spcPts val="0"/>
              </a:spcAft>
              <a:buSzPts val="1400"/>
              <a:buChar char="■"/>
            </a:pPr>
            <a:r>
              <a:rPr b="1" lang="pt-BR"/>
              <a:t>Orientado à conexão</a:t>
            </a:r>
            <a:endParaRPr b="1"/>
          </a:p>
          <a:p>
            <a:pPr indent="-317500" lvl="2" marL="1371600" rtl="0" algn="l">
              <a:spcBef>
                <a:spcPts val="0"/>
              </a:spcBef>
              <a:spcAft>
                <a:spcPts val="0"/>
              </a:spcAft>
              <a:buSzPts val="1400"/>
              <a:buChar char="■"/>
            </a:pPr>
            <a:r>
              <a:rPr b="1" i="1" lang="pt-BR"/>
              <a:t>Broadcasting</a:t>
            </a:r>
            <a:endParaRPr b="1" i="1"/>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 - Funcionamento</a:t>
            </a:r>
            <a:endParaRPr/>
          </a:p>
        </p:txBody>
      </p:sp>
      <p:sp>
        <p:nvSpPr>
          <p:cNvPr id="672" name="Google Shape;672;p8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73" name="Google Shape;673;p8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74" name="Google Shape;674;p8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Orientado à conexão</a:t>
            </a:r>
            <a:endParaRPr b="1"/>
          </a:p>
          <a:p>
            <a:pPr indent="-317500" lvl="1" marL="914400" rtl="0" algn="l">
              <a:spcBef>
                <a:spcPts val="0"/>
              </a:spcBef>
              <a:spcAft>
                <a:spcPts val="0"/>
              </a:spcAft>
              <a:buSzPts val="1400"/>
              <a:buChar char="○"/>
            </a:pPr>
            <a:r>
              <a:rPr lang="pt-BR"/>
              <a:t>Um dispositivo BLE pode atuar como </a:t>
            </a:r>
            <a:r>
              <a:rPr b="1" lang="pt-BR"/>
              <a:t>dispositivo periférico</a:t>
            </a:r>
            <a:r>
              <a:rPr lang="pt-BR"/>
              <a:t> ou </a:t>
            </a:r>
            <a:r>
              <a:rPr b="1" lang="pt-BR"/>
              <a:t>servidor</a:t>
            </a:r>
            <a:r>
              <a:rPr lang="pt-BR"/>
              <a:t>. </a:t>
            </a:r>
            <a:endParaRPr/>
          </a:p>
          <a:p>
            <a:pPr indent="-317500" lvl="1" marL="914400" rtl="0" algn="l">
              <a:spcBef>
                <a:spcPts val="0"/>
              </a:spcBef>
              <a:spcAft>
                <a:spcPts val="0"/>
              </a:spcAft>
              <a:buSzPts val="1400"/>
              <a:buChar char="○"/>
            </a:pPr>
            <a:r>
              <a:rPr lang="pt-BR"/>
              <a:t>Quando servidor, ele recebe uma requisição de pareamento depois de ter sido encontrado no radar de um dispositivo central. </a:t>
            </a:r>
            <a:endParaRPr/>
          </a:p>
          <a:p>
            <a:pPr indent="-317500" lvl="1" marL="914400" rtl="0" algn="l">
              <a:spcBef>
                <a:spcPts val="0"/>
              </a:spcBef>
              <a:spcAft>
                <a:spcPts val="0"/>
              </a:spcAft>
              <a:buSzPts val="1400"/>
              <a:buChar char="○"/>
            </a:pPr>
            <a:r>
              <a:rPr lang="pt-BR"/>
              <a:t>Toda a comunicação é composta por 4 passos</a:t>
            </a:r>
            <a:endParaRPr/>
          </a:p>
          <a:p>
            <a:pPr indent="-317500" lvl="2" marL="1371600" rtl="0" algn="l">
              <a:spcBef>
                <a:spcPts val="0"/>
              </a:spcBef>
              <a:spcAft>
                <a:spcPts val="0"/>
              </a:spcAft>
              <a:buSzPts val="1400"/>
              <a:buChar char="■"/>
            </a:pPr>
            <a:r>
              <a:rPr i="1" lang="pt-BR"/>
              <a:t>Advertise</a:t>
            </a:r>
            <a:r>
              <a:rPr lang="pt-BR"/>
              <a:t> (anunciar) </a:t>
            </a:r>
            <a:endParaRPr/>
          </a:p>
          <a:p>
            <a:pPr indent="-317500" lvl="2" marL="1371600" rtl="0" algn="l">
              <a:spcBef>
                <a:spcPts val="0"/>
              </a:spcBef>
              <a:spcAft>
                <a:spcPts val="0"/>
              </a:spcAft>
              <a:buSzPts val="1400"/>
              <a:buChar char="■"/>
            </a:pPr>
            <a:r>
              <a:rPr i="1" lang="pt-BR"/>
              <a:t>Initiate</a:t>
            </a:r>
            <a:r>
              <a:rPr lang="pt-BR"/>
              <a:t> (iniciar) </a:t>
            </a:r>
            <a:endParaRPr/>
          </a:p>
          <a:p>
            <a:pPr indent="-317500" lvl="2" marL="1371600" rtl="0" algn="l">
              <a:spcBef>
                <a:spcPts val="0"/>
              </a:spcBef>
              <a:spcAft>
                <a:spcPts val="0"/>
              </a:spcAft>
              <a:buSzPts val="1400"/>
              <a:buChar char="■"/>
            </a:pPr>
            <a:r>
              <a:rPr i="1" lang="pt-BR"/>
              <a:t>Connect</a:t>
            </a:r>
            <a:r>
              <a:rPr lang="pt-BR"/>
              <a:t> (conectar)</a:t>
            </a:r>
            <a:endParaRPr/>
          </a:p>
          <a:p>
            <a:pPr indent="-317500" lvl="2" marL="1371600" rtl="0" algn="l">
              <a:spcBef>
                <a:spcPts val="0"/>
              </a:spcBef>
              <a:spcAft>
                <a:spcPts val="0"/>
              </a:spcAft>
              <a:buSzPts val="1400"/>
              <a:buChar char="■"/>
            </a:pPr>
            <a:r>
              <a:rPr i="1" lang="pt-BR"/>
              <a:t>Exchange</a:t>
            </a:r>
            <a:r>
              <a:rPr lang="pt-BR"/>
              <a:t> (troca de informação).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 - Funcionamento</a:t>
            </a:r>
            <a:endParaRPr/>
          </a:p>
        </p:txBody>
      </p:sp>
      <p:sp>
        <p:nvSpPr>
          <p:cNvPr id="680" name="Google Shape;680;p8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81" name="Google Shape;681;p8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82" name="Google Shape;682;p8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Orientado à conexão</a:t>
            </a:r>
            <a:endParaRPr b="1"/>
          </a:p>
          <a:p>
            <a:pPr indent="-317500" lvl="1" marL="914400" rtl="0" algn="l">
              <a:spcBef>
                <a:spcPts val="0"/>
              </a:spcBef>
              <a:spcAft>
                <a:spcPts val="0"/>
              </a:spcAft>
              <a:buSzPts val="1400"/>
              <a:buChar char="○"/>
            </a:pPr>
            <a:r>
              <a:rPr lang="pt-BR"/>
              <a:t>O processo acontece da seguinte forma:</a:t>
            </a:r>
            <a:endParaRPr sz="1200">
              <a:solidFill>
                <a:schemeClr val="dk1"/>
              </a:solidFill>
              <a:latin typeface="Arial"/>
              <a:ea typeface="Arial"/>
              <a:cs typeface="Arial"/>
              <a:sym typeface="Arial"/>
            </a:endParaRPr>
          </a:p>
          <a:p>
            <a:pPr indent="-317500" lvl="2" marL="1371600" rtl="0" algn="l">
              <a:spcBef>
                <a:spcPts val="0"/>
              </a:spcBef>
              <a:spcAft>
                <a:spcPts val="0"/>
              </a:spcAft>
              <a:buSzPts val="1400"/>
              <a:buChar char="■"/>
            </a:pPr>
            <a:r>
              <a:rPr lang="pt-BR"/>
              <a:t>O dispositivo periférico envia pacotes de </a:t>
            </a:r>
            <a:r>
              <a:rPr b="1" lang="pt-BR"/>
              <a:t>anúncios</a:t>
            </a:r>
            <a:r>
              <a:rPr lang="pt-BR"/>
              <a:t> temporizados;</a:t>
            </a:r>
            <a:endParaRPr/>
          </a:p>
          <a:p>
            <a:pPr indent="-317500" lvl="2" marL="1371600" rtl="0" algn="l">
              <a:spcBef>
                <a:spcPts val="0"/>
              </a:spcBef>
              <a:spcAft>
                <a:spcPts val="0"/>
              </a:spcAft>
              <a:buSzPts val="1400"/>
              <a:buChar char="■"/>
            </a:pPr>
            <a:r>
              <a:rPr lang="pt-BR"/>
              <a:t>O dispositivo central escaneia e usa os pacotes de anúncio para </a:t>
            </a:r>
            <a:r>
              <a:rPr b="1" lang="pt-BR"/>
              <a:t>encontrar os dispositivos periféricos</a:t>
            </a:r>
            <a:r>
              <a:rPr lang="pt-BR"/>
              <a:t>.</a:t>
            </a:r>
            <a:endParaRPr/>
          </a:p>
          <a:p>
            <a:pPr indent="-317500" lvl="2" marL="1371600" rtl="0" algn="l">
              <a:spcBef>
                <a:spcPts val="0"/>
              </a:spcBef>
              <a:spcAft>
                <a:spcPts val="0"/>
              </a:spcAft>
              <a:buSzPts val="1400"/>
              <a:buChar char="■"/>
            </a:pPr>
            <a:r>
              <a:rPr lang="pt-BR"/>
              <a:t>Começa então o estágio de </a:t>
            </a:r>
            <a:r>
              <a:rPr b="1" lang="pt-BR"/>
              <a:t>inicialização</a:t>
            </a:r>
            <a:r>
              <a:rPr lang="pt-BR"/>
              <a:t>, onde o dispositivo periférico inicia uma requisição de inicialização e a </a:t>
            </a:r>
            <a:r>
              <a:rPr b="1" lang="pt-BR"/>
              <a:t>conexão é estabelecida</a:t>
            </a:r>
            <a:r>
              <a:rPr lang="pt-BR"/>
              <a:t>.</a:t>
            </a:r>
            <a:endParaRPr/>
          </a:p>
          <a:p>
            <a:pPr indent="-317500" lvl="2" marL="1371600" rtl="0" algn="l">
              <a:spcBef>
                <a:spcPts val="0"/>
              </a:spcBef>
              <a:spcAft>
                <a:spcPts val="0"/>
              </a:spcAft>
              <a:buSzPts val="1400"/>
              <a:buChar char="■"/>
            </a:pPr>
            <a:r>
              <a:rPr lang="pt-BR"/>
              <a:t>Por fim, a </a:t>
            </a:r>
            <a:r>
              <a:rPr b="1" lang="pt-BR"/>
              <a:t>transmissão de dados</a:t>
            </a:r>
            <a:r>
              <a:rPr lang="pt-BR"/>
              <a:t> inicia.</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 - Funcionamento</a:t>
            </a:r>
            <a:endParaRPr/>
          </a:p>
        </p:txBody>
      </p:sp>
      <p:sp>
        <p:nvSpPr>
          <p:cNvPr id="688" name="Google Shape;688;p8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89" name="Google Shape;689;p8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90" name="Google Shape;690;p8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i="1" lang="pt-BR"/>
              <a:t>Broadcasting</a:t>
            </a:r>
            <a:endParaRPr b="1" i="1"/>
          </a:p>
          <a:p>
            <a:pPr indent="-317500" lvl="1" marL="914400" rtl="0" algn="l">
              <a:spcBef>
                <a:spcPts val="0"/>
              </a:spcBef>
              <a:spcAft>
                <a:spcPts val="0"/>
              </a:spcAft>
              <a:buSzPts val="1400"/>
              <a:buChar char="○"/>
            </a:pPr>
            <a:r>
              <a:rPr lang="pt-BR"/>
              <a:t>Também chamado </a:t>
            </a:r>
            <a:r>
              <a:rPr i="1" lang="pt-BR"/>
              <a:t>bluecasting</a:t>
            </a:r>
            <a:r>
              <a:rPr lang="pt-BR"/>
              <a:t>.</a:t>
            </a:r>
            <a:endParaRPr/>
          </a:p>
          <a:p>
            <a:pPr indent="-317500" lvl="1" marL="914400" rtl="0" algn="l">
              <a:spcBef>
                <a:spcPts val="0"/>
              </a:spcBef>
              <a:spcAft>
                <a:spcPts val="0"/>
              </a:spcAft>
              <a:buSzPts val="1400"/>
              <a:buChar char="○"/>
            </a:pPr>
            <a:r>
              <a:rPr lang="pt-BR"/>
              <a:t>Não existe um processo de comunicação, o dispositivo BLE simplesmente </a:t>
            </a:r>
            <a:r>
              <a:rPr b="1" lang="pt-BR"/>
              <a:t>envia dados em um formato unidirecional e qualquer dispositivo ao redor pode receber essa informação.</a:t>
            </a:r>
            <a:endParaRPr b="1"/>
          </a:p>
          <a:p>
            <a:pPr indent="-317500" lvl="1" marL="914400" rtl="0" algn="l">
              <a:spcBef>
                <a:spcPts val="0"/>
              </a:spcBef>
              <a:spcAft>
                <a:spcPts val="0"/>
              </a:spcAft>
              <a:buSzPts val="1400"/>
              <a:buChar char="○"/>
            </a:pPr>
            <a:r>
              <a:rPr lang="pt-BR"/>
              <a:t>Não é fornecido uma camada de segurança de dados,</a:t>
            </a:r>
            <a:endParaRPr/>
          </a:p>
          <a:p>
            <a:pPr indent="-317500" lvl="2" marL="1371600" rtl="0" algn="l">
              <a:spcBef>
                <a:spcPts val="0"/>
              </a:spcBef>
              <a:spcAft>
                <a:spcPts val="0"/>
              </a:spcAft>
              <a:buSzPts val="1400"/>
              <a:buChar char="■"/>
            </a:pPr>
            <a:r>
              <a:rPr lang="pt-BR"/>
              <a:t>Qualquer dispositivo pode acessar o dado compartilhado sem segurança. </a:t>
            </a:r>
            <a:endParaRPr/>
          </a:p>
          <a:p>
            <a:pPr indent="-317500" lvl="1" marL="914400" rtl="0" algn="l">
              <a:spcBef>
                <a:spcPts val="0"/>
              </a:spcBef>
              <a:spcAft>
                <a:spcPts val="0"/>
              </a:spcAft>
              <a:buSzPts val="1400"/>
              <a:buChar char="○"/>
            </a:pPr>
            <a:r>
              <a:rPr lang="pt-BR"/>
              <a:t>Usado em aplicações em que a segurança da informação compartilhada não é um problema.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696" name="Google Shape;696;p8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697" name="Google Shape;697;p8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698" name="Google Shape;698;p8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Arquitetura</a:t>
            </a:r>
            <a:endParaRPr b="1"/>
          </a:p>
          <a:p>
            <a:pPr indent="-317500" lvl="1" marL="914400" rtl="0" algn="l">
              <a:spcBef>
                <a:spcPts val="0"/>
              </a:spcBef>
              <a:spcAft>
                <a:spcPts val="0"/>
              </a:spcAft>
              <a:buSzPts val="1400"/>
              <a:buChar char="○"/>
            </a:pPr>
            <a:r>
              <a:rPr b="1" lang="pt-BR" u="sng"/>
              <a:t>Profile (perfil)</a:t>
            </a:r>
            <a:endParaRPr b="1" u="sng"/>
          </a:p>
          <a:p>
            <a:pPr indent="-317500" lvl="2" marL="1371600" rtl="0" algn="l">
              <a:spcBef>
                <a:spcPts val="0"/>
              </a:spcBef>
              <a:spcAft>
                <a:spcPts val="0"/>
              </a:spcAft>
              <a:buSzPts val="1400"/>
              <a:buChar char="■"/>
            </a:pPr>
            <a:r>
              <a:rPr lang="pt-BR"/>
              <a:t>Define a funcionalidade específica que um dispositivo pode oferecer. </a:t>
            </a:r>
            <a:endParaRPr/>
          </a:p>
          <a:p>
            <a:pPr indent="-317500" lvl="2" marL="1371600" rtl="0" algn="l">
              <a:spcBef>
                <a:spcPts val="0"/>
              </a:spcBef>
              <a:spcAft>
                <a:spcPts val="0"/>
              </a:spcAft>
              <a:buSzPts val="1400"/>
              <a:buChar char="■"/>
            </a:pPr>
            <a:r>
              <a:rPr lang="pt-BR"/>
              <a:t>Ele descreve como os serviços, características e atributos (como propriedades e valores) estão organizados para suportar uma aplicação ou caso de uso específico.</a:t>
            </a:r>
            <a:endParaRPr sz="1200">
              <a:solidFill>
                <a:schemeClr val="dk1"/>
              </a:solidFill>
              <a:latin typeface="Arial"/>
              <a:ea typeface="Arial"/>
              <a:cs typeface="Arial"/>
              <a:sym typeface="Arial"/>
            </a:endParaRPr>
          </a:p>
          <a:p>
            <a:pPr indent="-317500" lvl="1" marL="914400" rtl="0" algn="l">
              <a:spcBef>
                <a:spcPts val="0"/>
              </a:spcBef>
              <a:spcAft>
                <a:spcPts val="0"/>
              </a:spcAft>
              <a:buSzPts val="1400"/>
              <a:buChar char="○"/>
            </a:pPr>
            <a:r>
              <a:rPr b="1" lang="pt-BR" u="sng"/>
              <a:t>Service (serviço)</a:t>
            </a:r>
            <a:endParaRPr b="1" u="sng"/>
          </a:p>
          <a:p>
            <a:pPr indent="-317500" lvl="2" marL="1371600" rtl="0" algn="l">
              <a:spcBef>
                <a:spcPts val="0"/>
              </a:spcBef>
              <a:spcAft>
                <a:spcPts val="0"/>
              </a:spcAft>
              <a:buSzPts val="1400"/>
              <a:buChar char="■"/>
            </a:pPr>
            <a:r>
              <a:rPr lang="pt-BR"/>
              <a:t>Conjunto de características que juntas oferecem uma funcionalidade específica. </a:t>
            </a:r>
            <a:endParaRPr/>
          </a:p>
          <a:p>
            <a:pPr indent="-317500" lvl="2" marL="1371600" rtl="0" algn="l">
              <a:spcBef>
                <a:spcPts val="0"/>
              </a:spcBef>
              <a:spcAft>
                <a:spcPts val="0"/>
              </a:spcAft>
              <a:buSzPts val="1400"/>
              <a:buChar char="■"/>
            </a:pPr>
            <a:r>
              <a:rPr lang="pt-BR"/>
              <a:t>Cada serviço tem um identificador único chamado UUID (Universally Unique Identifier)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87" name="Google Shape;87;p1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8" name="Google Shape;88;p1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Escala Geográfica</a:t>
            </a:r>
            <a:endParaRPr b="1"/>
          </a:p>
          <a:p>
            <a:pPr indent="-317500" lvl="1" marL="914400" rtl="0" algn="l">
              <a:spcBef>
                <a:spcPts val="0"/>
              </a:spcBef>
              <a:spcAft>
                <a:spcPts val="0"/>
              </a:spcAft>
              <a:buSzPts val="1400"/>
              <a:buChar char="○"/>
            </a:pPr>
            <a:r>
              <a:rPr b="1" lang="pt-BR"/>
              <a:t>Redes Locais (LAN)</a:t>
            </a:r>
            <a:r>
              <a:rPr lang="pt-BR"/>
              <a:t>: Cobrem uma área geográfica limitada, como um escritório, uma casa ou um campus.</a:t>
            </a:r>
            <a:endParaRPr/>
          </a:p>
          <a:p>
            <a:pPr indent="-317500" lvl="1" marL="914400" rtl="0" algn="l">
              <a:spcBef>
                <a:spcPts val="0"/>
              </a:spcBef>
              <a:spcAft>
                <a:spcPts val="0"/>
              </a:spcAft>
              <a:buSzPts val="1400"/>
              <a:buChar char="○"/>
            </a:pPr>
            <a:r>
              <a:rPr b="1" lang="pt-BR"/>
              <a:t>Redes Metropolitanas (MAN)</a:t>
            </a:r>
            <a:r>
              <a:rPr lang="pt-BR"/>
              <a:t>: Abrangem uma área geográfica maior do que as LANs, geralmente uma cidade ou região metropolitana.</a:t>
            </a:r>
            <a:endParaRPr/>
          </a:p>
          <a:p>
            <a:pPr indent="-317500" lvl="1" marL="914400" rtl="0" algn="l">
              <a:spcBef>
                <a:spcPts val="0"/>
              </a:spcBef>
              <a:spcAft>
                <a:spcPts val="0"/>
              </a:spcAft>
              <a:buSzPts val="1400"/>
              <a:buChar char="○"/>
            </a:pPr>
            <a:r>
              <a:rPr b="1" lang="pt-BR"/>
              <a:t>Redes de Longa Distância (WAN)</a:t>
            </a:r>
            <a:r>
              <a:rPr lang="pt-BR"/>
              <a:t>: Englobam uma área geográfica extensa, como um país, um continente ou globalmente.</a:t>
            </a:r>
            <a:endParaRPr/>
          </a:p>
          <a:p>
            <a:pPr indent="0" lvl="0" marL="0" rtl="0" algn="l">
              <a:spcBef>
                <a:spcPts val="1200"/>
              </a:spcBef>
              <a:spcAft>
                <a:spcPts val="1200"/>
              </a:spcAft>
              <a:buNone/>
            </a:pPr>
            <a:r>
              <a:t/>
            </a:r>
            <a:endParaRPr/>
          </a:p>
        </p:txBody>
      </p:sp>
      <p:sp>
        <p:nvSpPr>
          <p:cNvPr id="89" name="Google Shape;89;p1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704" name="Google Shape;704;p8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05" name="Google Shape;705;p8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06" name="Google Shape;706;p8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pt-BR"/>
              <a:t>Arquitetura</a:t>
            </a:r>
            <a:endParaRPr b="1"/>
          </a:p>
          <a:p>
            <a:pPr indent="-317500" lvl="1" marL="914400" rtl="0" algn="l">
              <a:spcBef>
                <a:spcPts val="0"/>
              </a:spcBef>
              <a:spcAft>
                <a:spcPts val="0"/>
              </a:spcAft>
              <a:buSzPts val="1400"/>
              <a:buChar char="○"/>
            </a:pPr>
            <a:r>
              <a:rPr b="1" lang="pt-BR" u="sng"/>
              <a:t>Characteristic (Característica)</a:t>
            </a:r>
            <a:endParaRPr b="1" u="sng"/>
          </a:p>
          <a:p>
            <a:pPr indent="-317500" lvl="2" marL="1371600" rtl="0" algn="l">
              <a:spcBef>
                <a:spcPts val="0"/>
              </a:spcBef>
              <a:spcAft>
                <a:spcPts val="0"/>
              </a:spcAft>
              <a:buSzPts val="1400"/>
              <a:buChar char="■"/>
            </a:pPr>
            <a:r>
              <a:rPr lang="pt-BR"/>
              <a:t>Unidade de dados dentro de um serviço que representa uma propriedade ou valor específico. </a:t>
            </a:r>
            <a:endParaRPr/>
          </a:p>
          <a:p>
            <a:pPr indent="-317500" lvl="2" marL="1371600" rtl="0" algn="l">
              <a:spcBef>
                <a:spcPts val="0"/>
              </a:spcBef>
              <a:spcAft>
                <a:spcPts val="0"/>
              </a:spcAft>
              <a:buSzPts val="1400"/>
              <a:buChar char="■"/>
            </a:pPr>
            <a:r>
              <a:rPr lang="pt-BR"/>
              <a:t>Cada característica também tem um UUID exclusivo.</a:t>
            </a:r>
            <a:endParaRPr sz="1200">
              <a:solidFill>
                <a:schemeClr val="dk1"/>
              </a:solidFill>
              <a:latin typeface="Arial"/>
              <a:ea typeface="Arial"/>
              <a:cs typeface="Arial"/>
              <a:sym typeface="Arial"/>
            </a:endParaRPr>
          </a:p>
          <a:p>
            <a:pPr indent="-317500" lvl="1" marL="914400" rtl="0" algn="l">
              <a:spcBef>
                <a:spcPts val="0"/>
              </a:spcBef>
              <a:spcAft>
                <a:spcPts val="0"/>
              </a:spcAft>
              <a:buSzPts val="1400"/>
              <a:buChar char="○"/>
            </a:pPr>
            <a:r>
              <a:rPr b="1" lang="pt-BR" u="sng"/>
              <a:t>Properties (Propriedades)</a:t>
            </a:r>
            <a:endParaRPr b="1" u="sng"/>
          </a:p>
          <a:p>
            <a:pPr indent="-317500" lvl="2" marL="1371600" rtl="0" algn="l">
              <a:spcBef>
                <a:spcPts val="0"/>
              </a:spcBef>
              <a:spcAft>
                <a:spcPts val="0"/>
              </a:spcAft>
              <a:buSzPts val="1400"/>
              <a:buChar char="■"/>
            </a:pPr>
            <a:r>
              <a:rPr lang="pt-BR"/>
              <a:t>Descrevem a natureza da operação que pode ser realizada na característica, como leitura (READ), gravação (WRITE) ou notificação (NOTIFY). </a:t>
            </a:r>
            <a:endParaRPr sz="1200">
              <a:solidFill>
                <a:schemeClr val="dk1"/>
              </a:solidFill>
              <a:latin typeface="Arial"/>
              <a:ea typeface="Arial"/>
              <a:cs typeface="Arial"/>
              <a:sym typeface="Arial"/>
            </a:endParaRPr>
          </a:p>
          <a:p>
            <a:pPr indent="-317500" lvl="1" marL="914400" rtl="0" algn="l">
              <a:spcBef>
                <a:spcPts val="0"/>
              </a:spcBef>
              <a:spcAft>
                <a:spcPts val="0"/>
              </a:spcAft>
              <a:buSzPts val="1400"/>
              <a:buChar char="○"/>
            </a:pPr>
            <a:r>
              <a:rPr b="1" lang="pt-BR" u="sng"/>
              <a:t>Value (Valor)</a:t>
            </a:r>
            <a:endParaRPr b="1" u="sng"/>
          </a:p>
          <a:p>
            <a:pPr indent="-317500" lvl="2" marL="1371600" rtl="0" algn="l">
              <a:spcBef>
                <a:spcPts val="0"/>
              </a:spcBef>
              <a:spcAft>
                <a:spcPts val="0"/>
              </a:spcAft>
              <a:buSzPts val="1400"/>
              <a:buChar char="■"/>
            </a:pPr>
            <a:r>
              <a:rPr lang="pt-BR"/>
              <a:t>Informação real contida em uma característica. </a:t>
            </a:r>
            <a:endParaRPr/>
          </a:p>
          <a:p>
            <a:pPr indent="-317500" lvl="2" marL="1371600" rtl="0" algn="l">
              <a:spcBef>
                <a:spcPts val="0"/>
              </a:spcBef>
              <a:spcAft>
                <a:spcPts val="0"/>
              </a:spcAft>
              <a:buSzPts val="1400"/>
              <a:buChar char="■"/>
            </a:pPr>
            <a:r>
              <a:rPr lang="pt-BR"/>
              <a:t>Por exemplo</a:t>
            </a:r>
            <a:endParaRPr/>
          </a:p>
          <a:p>
            <a:pPr indent="-317500" lvl="3" marL="1828800" rtl="0" algn="l">
              <a:spcBef>
                <a:spcPts val="0"/>
              </a:spcBef>
              <a:spcAft>
                <a:spcPts val="0"/>
              </a:spcAft>
              <a:buSzPts val="1400"/>
              <a:buChar char="●"/>
            </a:pPr>
            <a:r>
              <a:rPr lang="pt-BR"/>
              <a:t>Pode ser um dado de temperatura, um texto ou qualquer outro tipo de informação que a característica está projetada para transportar.</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8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712" name="Google Shape;712;p8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13" name="Google Shape;713;p8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14" name="Google Shape;714;p8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b="1" lang="pt-BR"/>
              <a:t>Arquitetura</a:t>
            </a:r>
            <a:endParaRPr b="1"/>
          </a:p>
          <a:p>
            <a:pPr indent="-310832" lvl="1" marL="914400" rtl="0" algn="l">
              <a:spcBef>
                <a:spcPts val="0"/>
              </a:spcBef>
              <a:spcAft>
                <a:spcPts val="0"/>
              </a:spcAft>
              <a:buSzPct val="100000"/>
              <a:buChar char="○"/>
            </a:pPr>
            <a:r>
              <a:rPr b="1" lang="pt-BR" u="sng"/>
              <a:t>Descriptor (Descritor)</a:t>
            </a:r>
            <a:endParaRPr b="1" u="sng"/>
          </a:p>
          <a:p>
            <a:pPr indent="-310832" lvl="2" marL="1371600" rtl="0" algn="l">
              <a:spcBef>
                <a:spcPts val="0"/>
              </a:spcBef>
              <a:spcAft>
                <a:spcPts val="0"/>
              </a:spcAft>
              <a:buSzPct val="100000"/>
              <a:buChar char="■"/>
            </a:pPr>
            <a:r>
              <a:rPr lang="pt-BR"/>
              <a:t>Fornece informações adicionais sobre uma característica, como configurações ou metadados. </a:t>
            </a:r>
            <a:endParaRPr/>
          </a:p>
          <a:p>
            <a:pPr indent="-310832" lvl="2" marL="1371600" rtl="0" algn="l">
              <a:spcBef>
                <a:spcPts val="0"/>
              </a:spcBef>
              <a:spcAft>
                <a:spcPts val="0"/>
              </a:spcAft>
              <a:buSzPct val="100000"/>
              <a:buChar char="■"/>
            </a:pPr>
            <a:r>
              <a:rPr lang="pt-BR"/>
              <a:t>Descreve características específicas da característica, como limites, unidades de medida, entre outros.</a:t>
            </a:r>
            <a:endParaRPr/>
          </a:p>
          <a:p>
            <a:pPr indent="-310832" lvl="1" marL="914400" rtl="0" algn="l">
              <a:spcBef>
                <a:spcPts val="0"/>
              </a:spcBef>
              <a:spcAft>
                <a:spcPts val="0"/>
              </a:spcAft>
              <a:buSzPct val="140000"/>
              <a:buChar char="○"/>
            </a:pPr>
            <a:r>
              <a:rPr b="1" lang="pt-BR" u="sng"/>
              <a:t>UUID (Universally Unique Identifier) </a:t>
            </a:r>
            <a:r>
              <a:rPr lang="pt-BR" sz="1000">
                <a:solidFill>
                  <a:schemeClr val="dk1"/>
                </a:solidFill>
                <a:latin typeface="Arial"/>
                <a:ea typeface="Arial"/>
                <a:cs typeface="Arial"/>
                <a:sym typeface="Arial"/>
              </a:rPr>
              <a:t> </a:t>
            </a:r>
            <a:endParaRPr sz="1000">
              <a:solidFill>
                <a:schemeClr val="dk1"/>
              </a:solidFill>
              <a:latin typeface="Arial"/>
              <a:ea typeface="Arial"/>
              <a:cs typeface="Arial"/>
              <a:sym typeface="Arial"/>
            </a:endParaRPr>
          </a:p>
          <a:p>
            <a:pPr indent="-310832" lvl="2" marL="1371600" rtl="0" algn="l">
              <a:spcBef>
                <a:spcPts val="0"/>
              </a:spcBef>
              <a:spcAft>
                <a:spcPts val="0"/>
              </a:spcAft>
              <a:buSzPct val="100000"/>
              <a:buChar char="■"/>
            </a:pPr>
            <a:r>
              <a:rPr lang="pt-BR"/>
              <a:t>Identificador único universal. </a:t>
            </a:r>
            <a:endParaRPr/>
          </a:p>
          <a:p>
            <a:pPr indent="-310832" lvl="2" marL="1371600" rtl="0" algn="l">
              <a:spcBef>
                <a:spcPts val="0"/>
              </a:spcBef>
              <a:spcAft>
                <a:spcPts val="0"/>
              </a:spcAft>
              <a:buSzPct val="100000"/>
              <a:buChar char="■"/>
            </a:pPr>
            <a:r>
              <a:rPr lang="pt-BR"/>
              <a:t>Cadeia alfanumérica de 128 bits (16 bytes) que é gerada de maneira que seja única em um espaço e tempo específicos. </a:t>
            </a:r>
            <a:endParaRPr/>
          </a:p>
          <a:p>
            <a:pPr indent="-310832" lvl="2" marL="1371600" rtl="0" algn="l">
              <a:spcBef>
                <a:spcPts val="0"/>
              </a:spcBef>
              <a:spcAft>
                <a:spcPts val="0"/>
              </a:spcAft>
              <a:buSzPct val="100000"/>
              <a:buChar char="■"/>
            </a:pPr>
            <a:r>
              <a:rPr lang="pt-BR"/>
              <a:t>Tenta garantir uma identificação única mesmo em ambientes distribuídos, onde a chance de colisão (duas entidades gerando o mesmo UUID) é extremamente baixa. </a:t>
            </a:r>
            <a:endParaRPr/>
          </a:p>
          <a:p>
            <a:pPr indent="-310832" lvl="2" marL="1371600" rtl="0" algn="l">
              <a:spcBef>
                <a:spcPts val="0"/>
              </a:spcBef>
              <a:spcAft>
                <a:spcPts val="0"/>
              </a:spcAft>
              <a:buSzPct val="140000"/>
              <a:buChar char="■"/>
            </a:pPr>
            <a:r>
              <a:rPr lang="pt-BR"/>
              <a:t>Os UUIDs são geralmente representados como uma sequência de 32 caracteres hexadecimais divididos em grupos, por exemplo:</a:t>
            </a:r>
            <a:endParaRPr sz="1000">
              <a:solidFill>
                <a:schemeClr val="dk1"/>
              </a:solidFill>
              <a:latin typeface="Arial"/>
              <a:ea typeface="Arial"/>
              <a:cs typeface="Arial"/>
              <a:sym typeface="Arial"/>
            </a:endParaRPr>
          </a:p>
          <a:p>
            <a:pPr indent="0" lvl="0" marL="914400" rtl="0" algn="ctr">
              <a:lnSpc>
                <a:spcPct val="100000"/>
              </a:lnSpc>
              <a:spcBef>
                <a:spcPts val="1200"/>
              </a:spcBef>
              <a:spcAft>
                <a:spcPts val="0"/>
              </a:spcAft>
              <a:buNone/>
            </a:pPr>
            <a:r>
              <a:rPr b="1" lang="pt-BR" sz="1648">
                <a:solidFill>
                  <a:schemeClr val="dk1"/>
                </a:solidFill>
                <a:highlight>
                  <a:srgbClr val="D0E0E3"/>
                </a:highlight>
                <a:latin typeface="Arial"/>
                <a:ea typeface="Arial"/>
                <a:cs typeface="Arial"/>
                <a:sym typeface="Arial"/>
              </a:rPr>
              <a:t>550e8400-e29b-41d4-a716-446655440000</a:t>
            </a:r>
            <a:endParaRPr b="1" sz="2448" u="sng">
              <a:highlight>
                <a:srgbClr val="D0E0E3"/>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720" name="Google Shape;720;p8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21" name="Google Shape;721;p8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22" name="Google Shape;722;p8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Arquitetura</a:t>
            </a:r>
            <a:endParaRPr b="1"/>
          </a:p>
          <a:p>
            <a:pPr indent="0" lvl="0" marL="914400" rtl="0" algn="ctr">
              <a:lnSpc>
                <a:spcPct val="100000"/>
              </a:lnSpc>
              <a:spcBef>
                <a:spcPts val="1200"/>
              </a:spcBef>
              <a:spcAft>
                <a:spcPts val="0"/>
              </a:spcAft>
              <a:buNone/>
            </a:pPr>
            <a:r>
              <a:t/>
            </a:r>
            <a:endParaRPr b="1" sz="2448" u="sng">
              <a:highlight>
                <a:srgbClr val="D0E0E3"/>
              </a:highlight>
            </a:endParaRPr>
          </a:p>
        </p:txBody>
      </p:sp>
      <p:pic>
        <p:nvPicPr>
          <p:cNvPr id="723" name="Google Shape;723;p89"/>
          <p:cNvPicPr preferRelativeResize="0"/>
          <p:nvPr/>
        </p:nvPicPr>
        <p:blipFill>
          <a:blip r:embed="rId3">
            <a:alphaModFix/>
          </a:blip>
          <a:stretch>
            <a:fillRect/>
          </a:stretch>
        </p:blipFill>
        <p:spPr>
          <a:xfrm>
            <a:off x="3281450" y="1522925"/>
            <a:ext cx="5400675" cy="3114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9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729" name="Google Shape;729;p9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30" name="Google Shape;730;p9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31" name="Google Shape;731;p9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Arquitetura (Exemplo)</a:t>
            </a:r>
            <a:endParaRPr/>
          </a:p>
        </p:txBody>
      </p:sp>
      <p:graphicFrame>
        <p:nvGraphicFramePr>
          <p:cNvPr id="732" name="Google Shape;732;p90"/>
          <p:cNvGraphicFramePr/>
          <p:nvPr/>
        </p:nvGraphicFramePr>
        <p:xfrm>
          <a:off x="1406600" y="1693250"/>
          <a:ext cx="3000000" cy="3000000"/>
        </p:xfrm>
        <a:graphic>
          <a:graphicData uri="http://schemas.openxmlformats.org/drawingml/2006/table">
            <a:tbl>
              <a:tblPr>
                <a:noFill/>
                <a:tableStyleId>{AFADF4E6-C90A-4820-810E-282C21B733BD}</a:tableStyleId>
              </a:tblPr>
              <a:tblGrid>
                <a:gridCol w="1489425"/>
                <a:gridCol w="5105625"/>
              </a:tblGrid>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Profile</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Monitor de Saúde</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UUID: 123e4567-e89b-12d3-a456-426614174000</a:t>
                      </a:r>
                      <a:endParaRPr b="1"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Service</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Monitor de Batimentos Cardíacos</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UUID: 5678abcd-1234-5678-5678-abcdef123456</a:t>
                      </a:r>
                      <a:endParaRPr b="1" sz="1000">
                        <a:solidFill>
                          <a:schemeClr val="dk1"/>
                        </a:solidFill>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Characteristic</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Batimentos Cardíacos Atuais</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UUID: 9abcdef0-5678-9abc-1234-56789abcdef0</a:t>
                      </a:r>
                      <a:endParaRPr b="1"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Properties</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READ - Pode ser lida para obter o valor atual dos batimentos cardíacos.</a:t>
                      </a:r>
                      <a:endParaRPr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NOTIFY - Pode notificar assincronamente sobre mudanças nos batimentos cardíacos.</a:t>
                      </a:r>
                      <a:endParaRPr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Value</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Exemplo: 75 bpm (batimentos por minuto)</a:t>
                      </a:r>
                      <a:endParaRPr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r">
                        <a:spcBef>
                          <a:spcPts val="0"/>
                        </a:spcBef>
                        <a:spcAft>
                          <a:spcPts val="0"/>
                        </a:spcAft>
                        <a:buNone/>
                      </a:pPr>
                      <a:r>
                        <a:rPr b="1" lang="pt-BR" sz="1000">
                          <a:solidFill>
                            <a:schemeClr val="lt1"/>
                          </a:solidFill>
                          <a:latin typeface="Roboto"/>
                          <a:ea typeface="Roboto"/>
                          <a:cs typeface="Roboto"/>
                          <a:sym typeface="Roboto"/>
                        </a:rPr>
                        <a:t>Descriptor</a:t>
                      </a:r>
                      <a:endParaRPr b="1" sz="1000">
                        <a:solidFill>
                          <a:schemeClr val="lt1"/>
                        </a:solidFill>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3D85C6"/>
                    </a:solidFill>
                  </a:tcPr>
                </a:tc>
                <a:tc>
                  <a:txBody>
                    <a:bodyPr/>
                    <a:lstStyle/>
                    <a:p>
                      <a:pPr indent="0" lvl="0" marL="0" rtl="0" algn="l">
                        <a:spcBef>
                          <a:spcPts val="0"/>
                        </a:spcBef>
                        <a:spcAft>
                          <a:spcPts val="0"/>
                        </a:spcAft>
                        <a:buNone/>
                      </a:pPr>
                      <a:r>
                        <a:rPr lang="pt-BR" sz="1000">
                          <a:latin typeface="Roboto"/>
                          <a:ea typeface="Roboto"/>
                          <a:cs typeface="Roboto"/>
                          <a:sym typeface="Roboto"/>
                        </a:rPr>
                        <a:t>Limite Superior de Batimentos Cardíacos</a:t>
                      </a:r>
                      <a:endParaRPr sz="1000">
                        <a:latin typeface="Roboto"/>
                        <a:ea typeface="Roboto"/>
                        <a:cs typeface="Roboto"/>
                        <a:sym typeface="Roboto"/>
                      </a:endParaRPr>
                    </a:p>
                    <a:p>
                      <a:pPr indent="0" lvl="0" marL="0" rtl="0" algn="l">
                        <a:spcBef>
                          <a:spcPts val="0"/>
                        </a:spcBef>
                        <a:spcAft>
                          <a:spcPts val="0"/>
                        </a:spcAft>
                        <a:buNone/>
                      </a:pPr>
                      <a:r>
                        <a:rPr b="1" lang="pt-BR" sz="1000">
                          <a:latin typeface="Roboto"/>
                          <a:ea typeface="Roboto"/>
                          <a:cs typeface="Roboto"/>
                          <a:sym typeface="Roboto"/>
                        </a:rPr>
                        <a:t>UUID: def01234-5678-9abc-def0-123456789abc</a:t>
                      </a:r>
                      <a:endParaRPr b="1" sz="1000">
                        <a:latin typeface="Roboto"/>
                        <a:ea typeface="Roboto"/>
                        <a:cs typeface="Roboto"/>
                        <a:sym typeface="Roboto"/>
                      </a:endParaRPr>
                    </a:p>
                    <a:p>
                      <a:pPr indent="0" lvl="0" marL="0" rtl="0" algn="l">
                        <a:spcBef>
                          <a:spcPts val="0"/>
                        </a:spcBef>
                        <a:spcAft>
                          <a:spcPts val="0"/>
                        </a:spcAft>
                        <a:buNone/>
                      </a:pPr>
                      <a:r>
                        <a:rPr lang="pt-BR" sz="1000">
                          <a:latin typeface="Roboto"/>
                          <a:ea typeface="Roboto"/>
                          <a:cs typeface="Roboto"/>
                          <a:sym typeface="Roboto"/>
                        </a:rPr>
                        <a:t>Valor do descritor: 120 bpm (definindo o limite superior para notificações)</a:t>
                      </a:r>
                      <a:endParaRPr sz="10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BLE</a:t>
            </a:r>
            <a:endParaRPr/>
          </a:p>
        </p:txBody>
      </p:sp>
      <p:sp>
        <p:nvSpPr>
          <p:cNvPr id="738" name="Google Shape;738;p9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39" name="Google Shape;739;p9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40" name="Google Shape;740;p9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Vamos utilizar o BLE no ESP</a:t>
            </a:r>
            <a:r>
              <a:rPr lang="pt-BR"/>
              <a:t>32</a:t>
            </a:r>
            <a:r>
              <a:rPr lang="pt-BR"/>
              <a:t> usando </a:t>
            </a:r>
            <a:r>
              <a:rPr lang="pt-BR"/>
              <a:t>Micropython</a:t>
            </a:r>
            <a:endParaRPr/>
          </a:p>
          <a:p>
            <a:pPr indent="-317500" lvl="1" marL="914400" rtl="0" algn="l">
              <a:spcBef>
                <a:spcPts val="0"/>
              </a:spcBef>
              <a:spcAft>
                <a:spcPts val="0"/>
              </a:spcAft>
              <a:buSzPts val="1400"/>
              <a:buChar char="○"/>
            </a:pPr>
            <a:r>
              <a:rPr lang="pt-BR"/>
              <a:t>Neste exemplo acionaremos um LED baseado no recebimento de um dado de texto de um outro dispositivo, como uma comunicação UART.</a:t>
            </a:r>
            <a:endParaRPr/>
          </a:p>
          <a:p>
            <a:pPr indent="-317500" lvl="1" marL="914400" rtl="0" algn="l">
              <a:spcBef>
                <a:spcPts val="0"/>
              </a:spcBef>
              <a:spcAft>
                <a:spcPts val="0"/>
              </a:spcAft>
              <a:buSzPts val="1400"/>
              <a:buChar char="○"/>
            </a:pPr>
            <a:r>
              <a:rPr lang="pt-BR"/>
              <a:t>Além disso, já deixaremos a possibilidade de envio de informações por meio de outra característica.</a:t>
            </a:r>
            <a:endParaRPr/>
          </a:p>
        </p:txBody>
      </p:sp>
      <p:pic>
        <p:nvPicPr>
          <p:cNvPr id="741" name="Google Shape;741;p91"/>
          <p:cNvPicPr preferRelativeResize="0"/>
          <p:nvPr/>
        </p:nvPicPr>
        <p:blipFill rotWithShape="1">
          <a:blip r:embed="rId3">
            <a:alphaModFix/>
          </a:blip>
          <a:srcRect b="48205" l="1191" r="89733" t="37112"/>
          <a:stretch/>
        </p:blipFill>
        <p:spPr>
          <a:xfrm>
            <a:off x="1598225" y="450388"/>
            <a:ext cx="619125" cy="561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92"/>
          <p:cNvSpPr txBox="1"/>
          <p:nvPr>
            <p:ph type="title"/>
          </p:nvPr>
        </p:nvSpPr>
        <p:spPr>
          <a:xfrm>
            <a:off x="100" y="2150850"/>
            <a:ext cx="91440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pt-BR"/>
              <a:t>LoRaWan</a:t>
            </a:r>
            <a:endParaRPr/>
          </a:p>
        </p:txBody>
      </p:sp>
      <p:sp>
        <p:nvSpPr>
          <p:cNvPr id="747" name="Google Shape;747;p9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53" name="Google Shape;753;p9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54" name="Google Shape;754;p9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55" name="Google Shape;755;p9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P</a:t>
            </a:r>
            <a:r>
              <a:rPr lang="pt-BR"/>
              <a:t>rotocolo de comunicação de </a:t>
            </a:r>
            <a:r>
              <a:rPr b="1" lang="pt-BR"/>
              <a:t>baixo consumo de energia</a:t>
            </a:r>
            <a:r>
              <a:rPr lang="pt-BR"/>
              <a:t>, projetado para redes de </a:t>
            </a:r>
            <a:r>
              <a:rPr b="1" lang="pt-BR"/>
              <a:t>área ampla e longo alcance</a:t>
            </a:r>
            <a:r>
              <a:rPr lang="pt-BR"/>
              <a:t>.</a:t>
            </a:r>
            <a:endParaRPr/>
          </a:p>
          <a:p>
            <a:pPr indent="-342900" lvl="0" marL="457200" rtl="0" algn="l">
              <a:spcBef>
                <a:spcPts val="0"/>
              </a:spcBef>
              <a:spcAft>
                <a:spcPts val="0"/>
              </a:spcAft>
              <a:buSzPts val="1800"/>
              <a:buChar char="➢"/>
            </a:pPr>
            <a:r>
              <a:rPr lang="pt-BR"/>
              <a:t>Suporta comunicação de dispositivos de Internet das Coisas (IoT) em ambientes de baixa potência, como sensores, medidores e rastreadores. </a:t>
            </a:r>
            <a:endParaRPr/>
          </a:p>
          <a:p>
            <a:pPr indent="-342900" lvl="0" marL="457200" rtl="0" algn="l">
              <a:spcBef>
                <a:spcPts val="0"/>
              </a:spcBef>
              <a:spcAft>
                <a:spcPts val="0"/>
              </a:spcAft>
              <a:buSzPts val="1800"/>
              <a:buChar char="➢"/>
            </a:pPr>
            <a:r>
              <a:rPr lang="pt-BR"/>
              <a:t>Funciona sobre a tecnologia LoRa (Long Range) que utiliza modulação por espalhamento espectral para transmitir dados a longas distâncias (várias dezenas de quilômetros em áreas rurais) com consumo de energia muito baixo.</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61" name="Google Shape;761;p9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62" name="Google Shape;762;p9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63" name="Google Shape;763;p9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LoRa</a:t>
            </a:r>
            <a:endParaRPr b="1"/>
          </a:p>
          <a:p>
            <a:pPr indent="-317500" lvl="1" marL="914400" rtl="0" algn="l">
              <a:spcBef>
                <a:spcPts val="0"/>
              </a:spcBef>
              <a:spcAft>
                <a:spcPts val="0"/>
              </a:spcAft>
              <a:buSzPts val="1400"/>
              <a:buChar char="○"/>
            </a:pPr>
            <a:r>
              <a:rPr lang="pt-BR"/>
              <a:t>Tecnologia de transmissão de dados sem fio desenvolvida e mantida pela Semtech™, projetada para resolver desafios específicos em comunicações sem fio.</a:t>
            </a:r>
            <a:endParaRPr/>
          </a:p>
          <a:p>
            <a:pPr indent="-317500" lvl="1" marL="914400" rtl="0" algn="l">
              <a:spcBef>
                <a:spcPts val="0"/>
              </a:spcBef>
              <a:spcAft>
                <a:spcPts val="0"/>
              </a:spcAft>
              <a:buSzPts val="1400"/>
              <a:buChar char="○"/>
            </a:pPr>
            <a:r>
              <a:rPr lang="pt-BR"/>
              <a:t>Ppera dentro da rede LoRaWAN, que é um padrão aberto crucial para a definição do protocolo MAC (Medium Access Control) em redes LPWAN. </a:t>
            </a:r>
            <a:endParaRPr/>
          </a:p>
          <a:p>
            <a:pPr indent="-317500" lvl="2" marL="1371600" rtl="0" algn="l">
              <a:spcBef>
                <a:spcPts val="0"/>
              </a:spcBef>
              <a:spcAft>
                <a:spcPts val="0"/>
              </a:spcAft>
              <a:buSzPts val="1400"/>
              <a:buChar char="■"/>
            </a:pPr>
            <a:r>
              <a:rPr lang="pt-BR"/>
              <a:t>Permite que outras empresas implementem camadas MAC proprietárias sobre o chip LoRa, possibilitando a criação de soluções híbridas e com performances variadas. </a:t>
            </a:r>
            <a:endParaRPr/>
          </a:p>
          <a:p>
            <a:pPr indent="-317500" lvl="1" marL="914400" rtl="0" algn="l">
              <a:spcBef>
                <a:spcPts val="0"/>
              </a:spcBef>
              <a:spcAft>
                <a:spcPts val="0"/>
              </a:spcAft>
              <a:buSzPts val="1400"/>
              <a:buChar char="○"/>
            </a:pPr>
            <a:r>
              <a:rPr lang="pt-BR"/>
              <a:t>Enquanto </a:t>
            </a:r>
            <a:r>
              <a:rPr b="1" lang="pt-BR"/>
              <a:t>LoRa</a:t>
            </a:r>
            <a:r>
              <a:rPr lang="pt-BR"/>
              <a:t> descreve a técnica de modulação, </a:t>
            </a:r>
            <a:r>
              <a:rPr b="1" lang="pt-BR"/>
              <a:t>LoRaWAN</a:t>
            </a:r>
            <a:r>
              <a:rPr lang="pt-BR"/>
              <a:t> se refere ao padrão que regula todo o sistema de comunicação LPWAN.</a:t>
            </a:r>
            <a:endParaRPr/>
          </a:p>
          <a:p>
            <a:pPr indent="-317500" lvl="1" marL="914400" rtl="0" algn="l">
              <a:spcBef>
                <a:spcPts val="0"/>
              </a:spcBef>
              <a:spcAft>
                <a:spcPts val="0"/>
              </a:spcAft>
              <a:buSzPts val="1400"/>
              <a:buChar char="○"/>
            </a:pPr>
            <a:r>
              <a:rPr lang="pt-BR"/>
              <a:t>Mas o que é </a:t>
            </a:r>
            <a:r>
              <a:rPr b="1" lang="pt-BR"/>
              <a:t>LPWAN</a:t>
            </a:r>
            <a:r>
              <a:rPr lang="pt-BR"/>
              <a: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69" name="Google Shape;769;p9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70" name="Google Shape;770;p9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71" name="Google Shape;771;p9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LPWAN</a:t>
            </a:r>
            <a:endParaRPr b="1"/>
          </a:p>
          <a:p>
            <a:pPr indent="-317500" lvl="1" marL="914400" rtl="0" algn="l">
              <a:spcBef>
                <a:spcPts val="0"/>
              </a:spcBef>
              <a:spcAft>
                <a:spcPts val="0"/>
              </a:spcAft>
              <a:buSzPts val="1400"/>
              <a:buChar char="○"/>
            </a:pPr>
            <a:r>
              <a:rPr lang="pt-BR"/>
              <a:t>Frequentemente utilizada em IoT quando há necessidade de enviar poucos dados, em distâncias relativamente longas, garantindo baixo consumo de energia. </a:t>
            </a:r>
            <a:endParaRPr/>
          </a:p>
          <a:p>
            <a:pPr indent="-317500" lvl="1" marL="914400" rtl="0" algn="l">
              <a:spcBef>
                <a:spcPts val="0"/>
              </a:spcBef>
              <a:spcAft>
                <a:spcPts val="0"/>
              </a:spcAft>
              <a:buSzPts val="1400"/>
              <a:buChar char="○"/>
            </a:pPr>
            <a:r>
              <a:rPr lang="pt-BR"/>
              <a:t>Utiliza topologia em estrela </a:t>
            </a:r>
            <a:endParaRPr/>
          </a:p>
          <a:p>
            <a:pPr indent="-317500" lvl="2" marL="1371600" rtl="0" algn="l">
              <a:spcBef>
                <a:spcPts val="0"/>
              </a:spcBef>
              <a:spcAft>
                <a:spcPts val="0"/>
              </a:spcAft>
              <a:buSzPts val="1400"/>
              <a:buChar char="■"/>
            </a:pPr>
            <a:r>
              <a:rPr lang="pt-BR"/>
              <a:t>Podem usar r</a:t>
            </a:r>
            <a:r>
              <a:rPr lang="pt-BR"/>
              <a:t>epetidores de sinais, que têm como papel suprir as necessidades de latência, área de cobertura e confiabilidade.</a:t>
            </a:r>
            <a:endParaRPr/>
          </a:p>
        </p:txBody>
      </p:sp>
      <p:pic>
        <p:nvPicPr>
          <p:cNvPr id="772" name="Google Shape;772;p95"/>
          <p:cNvPicPr preferRelativeResize="0"/>
          <p:nvPr/>
        </p:nvPicPr>
        <p:blipFill>
          <a:blip r:embed="rId3">
            <a:alphaModFix/>
          </a:blip>
          <a:stretch>
            <a:fillRect/>
          </a:stretch>
        </p:blipFill>
        <p:spPr>
          <a:xfrm>
            <a:off x="3298425" y="3010600"/>
            <a:ext cx="3026250" cy="1721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9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78" name="Google Shape;778;p9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79" name="Google Shape;779;p9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80" name="Google Shape;780;p9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LPWAN</a:t>
            </a:r>
            <a:endParaRPr b="1"/>
          </a:p>
          <a:p>
            <a:pPr indent="0" lvl="0" marL="0" rtl="0" algn="l">
              <a:spcBef>
                <a:spcPts val="1200"/>
              </a:spcBef>
              <a:spcAft>
                <a:spcPts val="1200"/>
              </a:spcAft>
              <a:buNone/>
            </a:pPr>
            <a:r>
              <a:t/>
            </a:r>
            <a:endParaRPr/>
          </a:p>
        </p:txBody>
      </p:sp>
      <p:pic>
        <p:nvPicPr>
          <p:cNvPr id="781" name="Google Shape;781;p96"/>
          <p:cNvPicPr preferRelativeResize="0"/>
          <p:nvPr/>
        </p:nvPicPr>
        <p:blipFill>
          <a:blip r:embed="rId3">
            <a:alphaModFix/>
          </a:blip>
          <a:stretch>
            <a:fillRect/>
          </a:stretch>
        </p:blipFill>
        <p:spPr>
          <a:xfrm>
            <a:off x="1176325" y="2179688"/>
            <a:ext cx="6629400" cy="178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Introdução à Redes de Computadores</a:t>
            </a:r>
            <a:endParaRPr/>
          </a:p>
        </p:txBody>
      </p:sp>
      <p:sp>
        <p:nvSpPr>
          <p:cNvPr id="95" name="Google Shape;95;p1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96" name="Google Shape;96;p1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Representação rede LAN</a:t>
            </a:r>
            <a:endParaRPr/>
          </a:p>
          <a:p>
            <a:pPr indent="0" lvl="0" marL="0" rtl="0" algn="l">
              <a:spcBef>
                <a:spcPts val="1200"/>
              </a:spcBef>
              <a:spcAft>
                <a:spcPts val="1200"/>
              </a:spcAft>
              <a:buNone/>
            </a:pPr>
            <a:r>
              <a:t/>
            </a:r>
            <a:endParaRPr/>
          </a:p>
        </p:txBody>
      </p:sp>
      <p:sp>
        <p:nvSpPr>
          <p:cNvPr id="97" name="Google Shape;97;p1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pic>
        <p:nvPicPr>
          <p:cNvPr id="98" name="Google Shape;98;p16"/>
          <p:cNvPicPr preferRelativeResize="0"/>
          <p:nvPr/>
        </p:nvPicPr>
        <p:blipFill>
          <a:blip r:embed="rId3">
            <a:alphaModFix/>
          </a:blip>
          <a:stretch>
            <a:fillRect/>
          </a:stretch>
        </p:blipFill>
        <p:spPr>
          <a:xfrm>
            <a:off x="1628025" y="1702798"/>
            <a:ext cx="5726001" cy="306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97"/>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87" name="Google Shape;787;p97"/>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88" name="Google Shape;788;p97"/>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89" name="Google Shape;789;p97"/>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LPWAN</a:t>
            </a:r>
            <a:endParaRPr b="1"/>
          </a:p>
          <a:p>
            <a:pPr indent="-317500" lvl="1" marL="914400" rtl="0" algn="l">
              <a:spcBef>
                <a:spcPts val="0"/>
              </a:spcBef>
              <a:spcAft>
                <a:spcPts val="0"/>
              </a:spcAft>
              <a:buSzPts val="1400"/>
              <a:buChar char="○"/>
            </a:pPr>
            <a:r>
              <a:rPr b="1" lang="pt-BR"/>
              <a:t>Vantagens</a:t>
            </a:r>
            <a:endParaRPr b="1"/>
          </a:p>
          <a:p>
            <a:pPr indent="-317500" lvl="2" marL="1371600" rtl="0" algn="l">
              <a:spcBef>
                <a:spcPts val="0"/>
              </a:spcBef>
              <a:spcAft>
                <a:spcPts val="0"/>
              </a:spcAft>
              <a:buSzPts val="1400"/>
              <a:buChar char="■"/>
            </a:pPr>
            <a:r>
              <a:rPr lang="pt-BR"/>
              <a:t>Longo alcance que pode variar de 2 a 50 km em campo aberto.</a:t>
            </a:r>
            <a:endParaRPr/>
          </a:p>
          <a:p>
            <a:pPr indent="-317500" lvl="2" marL="1371600" rtl="0" algn="l">
              <a:spcBef>
                <a:spcPts val="0"/>
              </a:spcBef>
              <a:spcAft>
                <a:spcPts val="0"/>
              </a:spcAft>
              <a:buSzPts val="1400"/>
              <a:buChar char="■"/>
            </a:pPr>
            <a:r>
              <a:rPr lang="pt-BR"/>
              <a:t>Grande autonomia de energia, podendo uma bateria durar até 10 anos com uma única carga.</a:t>
            </a:r>
            <a:endParaRPr/>
          </a:p>
          <a:p>
            <a:pPr indent="-317500" lvl="2" marL="1371600" rtl="0" algn="l">
              <a:spcBef>
                <a:spcPts val="0"/>
              </a:spcBef>
              <a:spcAft>
                <a:spcPts val="0"/>
              </a:spcAft>
              <a:buSzPts val="1400"/>
              <a:buChar char="■"/>
            </a:pPr>
            <a:r>
              <a:rPr lang="pt-BR"/>
              <a:t>Fácil instalação.</a:t>
            </a:r>
            <a:endParaRPr/>
          </a:p>
          <a:p>
            <a:pPr indent="-317500" lvl="2" marL="1371600" rtl="0" algn="l">
              <a:spcBef>
                <a:spcPts val="0"/>
              </a:spcBef>
              <a:spcAft>
                <a:spcPts val="0"/>
              </a:spcAft>
              <a:buSzPts val="1400"/>
              <a:buChar char="■"/>
            </a:pPr>
            <a:r>
              <a:rPr lang="pt-BR"/>
              <a:t>Baixo custo de implementação.</a:t>
            </a:r>
            <a:endParaRPr/>
          </a:p>
          <a:p>
            <a:pPr indent="-317500" lvl="2" marL="1371600" rtl="0" algn="l">
              <a:spcBef>
                <a:spcPts val="0"/>
              </a:spcBef>
              <a:spcAft>
                <a:spcPts val="0"/>
              </a:spcAft>
              <a:buSzPts val="1400"/>
              <a:buChar char="■"/>
            </a:pPr>
            <a:r>
              <a:rPr lang="pt-BR"/>
              <a:t>Poucas estações base para fornecimento de cobertura.</a:t>
            </a:r>
            <a:endParaRPr/>
          </a:p>
          <a:p>
            <a:pPr indent="-317500" lvl="2" marL="1371600" rtl="0" algn="l">
              <a:spcBef>
                <a:spcPts val="0"/>
              </a:spcBef>
              <a:spcAft>
                <a:spcPts val="0"/>
              </a:spcAft>
              <a:buSzPts val="1400"/>
              <a:buChar char="■"/>
            </a:pPr>
            <a:r>
              <a:rPr lang="pt-BR"/>
              <a:t>Autenticação de rede dedicada.</a:t>
            </a:r>
            <a:endParaRPr/>
          </a:p>
          <a:p>
            <a:pPr indent="-317500" lvl="1" marL="914400" rtl="0" algn="l">
              <a:spcBef>
                <a:spcPts val="0"/>
              </a:spcBef>
              <a:spcAft>
                <a:spcPts val="0"/>
              </a:spcAft>
              <a:buSzPts val="1400"/>
              <a:buChar char="○"/>
            </a:pPr>
            <a:r>
              <a:rPr b="1" lang="pt-BR"/>
              <a:t>Desvantagens</a:t>
            </a:r>
            <a:endParaRPr b="1"/>
          </a:p>
          <a:p>
            <a:pPr indent="-317500" lvl="2" marL="1371600" rtl="0" algn="l">
              <a:spcBef>
                <a:spcPts val="0"/>
              </a:spcBef>
              <a:spcAft>
                <a:spcPts val="0"/>
              </a:spcAft>
              <a:buSzPts val="1400"/>
              <a:buChar char="■"/>
            </a:pPr>
            <a:r>
              <a:rPr lang="pt-BR"/>
              <a:t>Baixo tráfego de dados (100 bits/s)</a:t>
            </a:r>
            <a:endParaRPr/>
          </a:p>
          <a:p>
            <a:pPr indent="-317500" lvl="2" marL="1371600" rtl="0" algn="l">
              <a:spcBef>
                <a:spcPts val="0"/>
              </a:spcBef>
              <a:spcAft>
                <a:spcPts val="0"/>
              </a:spcAft>
              <a:buSzPts val="1400"/>
              <a:buChar char="■"/>
            </a:pPr>
            <a:r>
              <a:rPr lang="pt-BR"/>
              <a:t>Faixa espectral não licenciada para LoRa e Sigfox.</a:t>
            </a:r>
            <a:endParaRPr/>
          </a:p>
          <a:p>
            <a:pPr indent="-317500" lvl="2" marL="1371600" rtl="0" algn="l">
              <a:spcBef>
                <a:spcPts val="0"/>
              </a:spcBef>
              <a:spcAft>
                <a:spcPts val="0"/>
              </a:spcAft>
              <a:buSzPts val="1400"/>
              <a:buChar char="■"/>
            </a:pPr>
            <a:r>
              <a:rPr lang="pt-BR"/>
              <a:t>Limite diário de tráfego de dados.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8"/>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795" name="Google Shape;795;p98"/>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796" name="Google Shape;796;p98"/>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797" name="Google Shape;797;p98"/>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Portanto</a:t>
            </a:r>
            <a:endParaRPr/>
          </a:p>
          <a:p>
            <a:pPr indent="-317500" lvl="1" marL="914400" rtl="0" algn="l">
              <a:spcBef>
                <a:spcPts val="0"/>
              </a:spcBef>
              <a:spcAft>
                <a:spcPts val="0"/>
              </a:spcAft>
              <a:buSzPts val="1400"/>
              <a:buChar char="○"/>
            </a:pPr>
            <a:r>
              <a:rPr lang="pt-BR"/>
              <a:t>A tecnologia </a:t>
            </a:r>
            <a:r>
              <a:rPr b="1" lang="pt-BR"/>
              <a:t>LoRa opera dentro da rede LoRaWAN</a:t>
            </a:r>
            <a:r>
              <a:rPr lang="pt-BR"/>
              <a:t>, que é um padrão aberto crucial para a definição do protocolo MAC (Medium Access Control) em redes LPWAN. </a:t>
            </a:r>
            <a:endParaRPr/>
          </a:p>
          <a:p>
            <a:pPr indent="-317500" lvl="2" marL="1371600" rtl="0" algn="l">
              <a:spcBef>
                <a:spcPts val="0"/>
              </a:spcBef>
              <a:spcAft>
                <a:spcPts val="0"/>
              </a:spcAft>
              <a:buSzPts val="1400"/>
              <a:buChar char="■"/>
            </a:pPr>
            <a:r>
              <a:rPr lang="pt-BR"/>
              <a:t>Este aspecto é essencial, pois permite que outras empresas implementem camadas MAC proprietárias sobre o chip LoRa, possibilitando a criação de soluções híbridas e com performances variadas. </a:t>
            </a:r>
            <a:endParaRPr/>
          </a:p>
          <a:p>
            <a:pPr indent="-317500" lvl="1" marL="914400" rtl="0" algn="l">
              <a:spcBef>
                <a:spcPts val="0"/>
              </a:spcBef>
              <a:spcAft>
                <a:spcPts val="0"/>
              </a:spcAft>
              <a:buSzPts val="1400"/>
              <a:buChar char="○"/>
            </a:pPr>
            <a:r>
              <a:rPr lang="pt-BR"/>
              <a:t>Assim, enquanto </a:t>
            </a:r>
            <a:r>
              <a:rPr b="1" lang="pt-BR"/>
              <a:t>LoRa descreve a técnica de modulação</a:t>
            </a:r>
            <a:r>
              <a:rPr lang="pt-BR"/>
              <a:t>, </a:t>
            </a:r>
            <a:r>
              <a:rPr b="1" lang="pt-BR"/>
              <a:t>LoRaWAN se refere ao padrão que regula todo o sistema de comunicação LPWAN</a:t>
            </a:r>
            <a:r>
              <a:rPr lang="pt-BR"/>
              <a: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99"/>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03" name="Google Shape;803;p99"/>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04" name="Google Shape;804;p99"/>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05" name="Google Shape;805;p99"/>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pt-BR"/>
              <a:t>D</a:t>
            </a:r>
            <a:r>
              <a:rPr lang="pt-BR"/>
              <a:t>esenvolvida </a:t>
            </a:r>
            <a:r>
              <a:rPr lang="pt-BR"/>
              <a:t>para</a:t>
            </a:r>
            <a:r>
              <a:rPr lang="pt-BR"/>
              <a:t> tentar resolver alguns problemas comuns em redes IoT, como por exemplo, </a:t>
            </a:r>
            <a:r>
              <a:rPr b="1" lang="pt-BR"/>
              <a:t>consumo de energia e alcance da rede. </a:t>
            </a:r>
            <a:endParaRPr b="1"/>
          </a:p>
          <a:p>
            <a:pPr indent="-317500" lvl="1" marL="914400" rtl="0" algn="l">
              <a:spcBef>
                <a:spcPts val="0"/>
              </a:spcBef>
              <a:spcAft>
                <a:spcPts val="0"/>
              </a:spcAft>
              <a:buSzPts val="1400"/>
              <a:buChar char="○"/>
            </a:pPr>
            <a:r>
              <a:rPr lang="pt-BR"/>
              <a:t>Geralmente as aplicações possuem dispositivos sensores que enviam dados periodicamente por um longo período de tempo, o que faz com que haja um gasto considerável de energia. </a:t>
            </a:r>
            <a:endParaRPr/>
          </a:p>
          <a:p>
            <a:pPr indent="-317500" lvl="1" marL="914400" rtl="0" algn="l">
              <a:spcBef>
                <a:spcPts val="0"/>
              </a:spcBef>
              <a:spcAft>
                <a:spcPts val="0"/>
              </a:spcAft>
              <a:buSzPts val="1400"/>
              <a:buChar char="○"/>
            </a:pPr>
            <a:r>
              <a:rPr lang="pt-BR"/>
              <a:t>Do ponto de vista de integridade dos dados e disponibilidade, os dispositivos devem, obrigatoriamente, estar localizados ao alcance da rede para que a comunicação seja confiável.</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00"/>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11" name="Google Shape;811;p100"/>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12" name="Google Shape;812;p100"/>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13" name="Google Shape;813;p100"/>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 de Rede (LoRa)</a:t>
            </a:r>
            <a:endParaRPr b="1"/>
          </a:p>
          <a:p>
            <a:pPr indent="-317500" lvl="1" marL="914400" rtl="0" algn="l">
              <a:spcBef>
                <a:spcPts val="0"/>
              </a:spcBef>
              <a:spcAft>
                <a:spcPts val="0"/>
              </a:spcAft>
              <a:buSzPts val="1400"/>
              <a:buChar char="○"/>
            </a:pPr>
            <a:r>
              <a:rPr lang="pt-BR"/>
              <a:t>Estrela ou árvore</a:t>
            </a:r>
            <a:endParaRPr/>
          </a:p>
          <a:p>
            <a:pPr indent="-317500" lvl="1" marL="914400" rtl="0" algn="l">
              <a:spcBef>
                <a:spcPts val="0"/>
              </a:spcBef>
              <a:spcAft>
                <a:spcPts val="0"/>
              </a:spcAft>
              <a:buSzPts val="1400"/>
              <a:buChar char="○"/>
            </a:pPr>
            <a:r>
              <a:rPr lang="pt-BR"/>
              <a:t>O</a:t>
            </a:r>
            <a:r>
              <a:rPr lang="pt-BR"/>
              <a:t>pera em frequências diferentes em diferentes regiões do planeta e utiliza a frequência de uso não restrito ISM (Industrial Scientific Medical). </a:t>
            </a:r>
            <a:endParaRPr/>
          </a:p>
          <a:p>
            <a:pPr indent="-317500" lvl="2" marL="1371600" rtl="0" algn="l">
              <a:spcBef>
                <a:spcPts val="0"/>
              </a:spcBef>
              <a:spcAft>
                <a:spcPts val="0"/>
              </a:spcAft>
              <a:buSzPts val="1400"/>
              <a:buChar char="■"/>
            </a:pPr>
            <a:r>
              <a:rPr b="1" lang="pt-BR"/>
              <a:t>Por exemplo</a:t>
            </a:r>
            <a:endParaRPr b="1"/>
          </a:p>
          <a:p>
            <a:pPr indent="-317500" lvl="3" marL="1828800" rtl="0" algn="l">
              <a:spcBef>
                <a:spcPts val="0"/>
              </a:spcBef>
              <a:spcAft>
                <a:spcPts val="0"/>
              </a:spcAft>
              <a:buSzPts val="1400"/>
              <a:buChar char="●"/>
            </a:pPr>
            <a:r>
              <a:rPr lang="pt-BR"/>
              <a:t>Américas do norte e do sul ~ 915 MHz; </a:t>
            </a:r>
            <a:endParaRPr/>
          </a:p>
          <a:p>
            <a:pPr indent="-317500" lvl="3" marL="1828800" rtl="0" algn="l">
              <a:spcBef>
                <a:spcPts val="0"/>
              </a:spcBef>
              <a:spcAft>
                <a:spcPts val="0"/>
              </a:spcAft>
              <a:buSzPts val="1400"/>
              <a:buChar char="●"/>
            </a:pPr>
            <a:r>
              <a:rPr lang="pt-BR"/>
              <a:t>Europa ~ 868 MHz; </a:t>
            </a:r>
            <a:endParaRPr/>
          </a:p>
          <a:p>
            <a:pPr indent="-317500" lvl="3" marL="1828800" rtl="0" algn="l">
              <a:spcBef>
                <a:spcPts val="0"/>
              </a:spcBef>
              <a:spcAft>
                <a:spcPts val="0"/>
              </a:spcAft>
              <a:buSzPts val="1400"/>
              <a:buChar char="●"/>
            </a:pPr>
            <a:r>
              <a:rPr lang="pt-BR"/>
              <a:t>Índia ~ 867 MHz; </a:t>
            </a:r>
            <a:endParaRPr/>
          </a:p>
          <a:p>
            <a:pPr indent="-317500" lvl="3" marL="1828800" rtl="0" algn="l">
              <a:spcBef>
                <a:spcPts val="0"/>
              </a:spcBef>
              <a:spcAft>
                <a:spcPts val="0"/>
              </a:spcAft>
              <a:buSzPts val="1400"/>
              <a:buChar char="●"/>
            </a:pPr>
            <a:r>
              <a:rPr lang="pt-BR"/>
              <a:t>Pacífico ~ 434 MHz; </a:t>
            </a:r>
            <a:endParaRPr/>
          </a:p>
          <a:p>
            <a:pPr indent="-317500" lvl="3" marL="1828800" rtl="0" algn="l">
              <a:spcBef>
                <a:spcPts val="0"/>
              </a:spcBef>
              <a:spcAft>
                <a:spcPts val="0"/>
              </a:spcAft>
              <a:buSzPts val="1400"/>
              <a:buChar char="●"/>
            </a:pPr>
            <a:r>
              <a:rPr lang="pt-BR"/>
              <a:t>Ásia ~434 MHz/~867 MHz.</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01"/>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19" name="Google Shape;819;p101"/>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20" name="Google Shape;820;p101"/>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21" name="Google Shape;821;p101"/>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Topologia de Rede (LoRa)</a:t>
            </a:r>
            <a:endParaRPr b="1"/>
          </a:p>
          <a:p>
            <a:pPr indent="-317500" lvl="1" marL="914400" rtl="0" algn="l">
              <a:spcBef>
                <a:spcPts val="0"/>
              </a:spcBef>
              <a:spcAft>
                <a:spcPts val="0"/>
              </a:spcAft>
              <a:buSzPts val="1400"/>
              <a:buChar char="○"/>
            </a:pPr>
            <a:r>
              <a:rPr lang="pt-BR"/>
              <a:t>Camadas</a:t>
            </a:r>
            <a:endParaRPr/>
          </a:p>
        </p:txBody>
      </p:sp>
      <p:pic>
        <p:nvPicPr>
          <p:cNvPr id="822" name="Google Shape;822;p101"/>
          <p:cNvPicPr preferRelativeResize="0"/>
          <p:nvPr/>
        </p:nvPicPr>
        <p:blipFill>
          <a:blip r:embed="rId3">
            <a:alphaModFix/>
          </a:blip>
          <a:stretch>
            <a:fillRect/>
          </a:stretch>
        </p:blipFill>
        <p:spPr>
          <a:xfrm>
            <a:off x="1790688" y="2035700"/>
            <a:ext cx="5400675" cy="20288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2"/>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28" name="Google Shape;828;p102"/>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29" name="Google Shape;829;p102"/>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30" name="Google Shape;830;p102"/>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a:p>
            <a:pPr indent="-317500" lvl="1" marL="914400" rtl="0" algn="l">
              <a:spcBef>
                <a:spcPts val="0"/>
              </a:spcBef>
              <a:spcAft>
                <a:spcPts val="0"/>
              </a:spcAft>
              <a:buSzPts val="1400"/>
              <a:buChar char="○"/>
            </a:pPr>
            <a:r>
              <a:rPr lang="pt-BR"/>
              <a:t>M</a:t>
            </a:r>
            <a:r>
              <a:rPr lang="pt-BR"/>
              <a:t>onitoramento ambiental;</a:t>
            </a:r>
            <a:endParaRPr/>
          </a:p>
          <a:p>
            <a:pPr indent="-317500" lvl="1" marL="914400" rtl="0" algn="l">
              <a:spcBef>
                <a:spcPts val="0"/>
              </a:spcBef>
              <a:spcAft>
                <a:spcPts val="0"/>
              </a:spcAft>
              <a:buSzPts val="1400"/>
              <a:buChar char="○"/>
            </a:pPr>
            <a:r>
              <a:rPr lang="pt-BR"/>
              <a:t>Agricultura inteligente; </a:t>
            </a:r>
            <a:endParaRPr/>
          </a:p>
          <a:p>
            <a:pPr indent="-317500" lvl="1" marL="914400" rtl="0" algn="l">
              <a:spcBef>
                <a:spcPts val="0"/>
              </a:spcBef>
              <a:spcAft>
                <a:spcPts val="0"/>
              </a:spcAft>
              <a:buSzPts val="1400"/>
              <a:buChar char="○"/>
            </a:pPr>
            <a:r>
              <a:rPr lang="pt-BR"/>
              <a:t>Rastreamento de ativos;</a:t>
            </a:r>
            <a:endParaRPr/>
          </a:p>
          <a:p>
            <a:pPr indent="-317500" lvl="1" marL="914400" rtl="0" algn="l">
              <a:spcBef>
                <a:spcPts val="0"/>
              </a:spcBef>
              <a:spcAft>
                <a:spcPts val="0"/>
              </a:spcAft>
              <a:buSzPts val="1400"/>
              <a:buChar char="○"/>
            </a:pPr>
            <a:r>
              <a:rPr lang="pt-BR"/>
              <a:t>Gerenciamento de estacionamento;</a:t>
            </a:r>
            <a:endParaRPr/>
          </a:p>
          <a:p>
            <a:pPr indent="-317500" lvl="1" marL="914400" rtl="0" algn="l">
              <a:spcBef>
                <a:spcPts val="0"/>
              </a:spcBef>
              <a:spcAft>
                <a:spcPts val="0"/>
              </a:spcAft>
              <a:buSzPts val="1400"/>
              <a:buChar char="○"/>
            </a:pPr>
            <a:r>
              <a:rPr lang="pt-BR"/>
              <a:t>Monitoramento de qualidade de água, entre outros.</a:t>
            </a:r>
            <a:endParaRPr sz="1200">
              <a:solidFill>
                <a:schemeClr val="dk1"/>
              </a:solidFill>
              <a:latin typeface="Arial"/>
              <a:ea typeface="Arial"/>
              <a:cs typeface="Arial"/>
              <a:sym typeface="Arial"/>
            </a:endParaRPr>
          </a:p>
          <a:p>
            <a:pPr indent="-342900" lvl="0" marL="457200" rtl="0" algn="l">
              <a:spcBef>
                <a:spcPts val="0"/>
              </a:spcBef>
              <a:spcAft>
                <a:spcPts val="0"/>
              </a:spcAft>
              <a:buSzPts val="1800"/>
              <a:buChar char="➢"/>
            </a:pPr>
            <a:r>
              <a:rPr lang="pt-BR"/>
              <a:t>As placas usadas em aplicações IoT possuem chips que fazem com que a configuração para utilização da tecnologia LoRaWan seja simplificada.</a:t>
            </a:r>
            <a:endParaRPr sz="1200">
              <a:solidFill>
                <a:schemeClr val="dk1"/>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3"/>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36" name="Google Shape;836;p103"/>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37" name="Google Shape;837;p103"/>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38" name="Google Shape;838;p103"/>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sz="1200">
              <a:solidFill>
                <a:schemeClr val="dk1"/>
              </a:solidFill>
              <a:latin typeface="Arial"/>
              <a:ea typeface="Arial"/>
              <a:cs typeface="Arial"/>
              <a:sym typeface="Arial"/>
            </a:endParaRPr>
          </a:p>
        </p:txBody>
      </p:sp>
      <p:pic>
        <p:nvPicPr>
          <p:cNvPr descr="A LoRa é uma tecnologia de rastreamento avançada que acontece por rádio frequência, ampliando o controle da sua frota em viagens de longa distância e em locais de difícil acesso. Aliada à IoT, seu negócio pode ter muitos benefícios. Saiba mais sobre a LoRa no vídeo!&#10;&#10;A Maxtrack é líder em tecnologia de rastreamento e telemetria no Brasil há mais de 20 anos. Com um portfólio diversificado e moderno, atuamos em quatro principais segmentos: Monitoramento de Pessoas, Transporte de Passageiros, Transporte e Logística de Cargas e Gestão de Leves.&#10;&#10;Produzimos soluções de internet das coisas desde o planejamento, passando pelo hardware, sistemas até toda a inteligência de negócio. Acreditamos nas conexões, principalmente entre pessoas e temos tecnologia em nosso DNA. &#10;&#10;Conheça a Maxtrack em outros canais:&#10;&#10;Site -  https://www.maxtrack.com.br/&#10;LinkedIn -  https://www.linkedin.com/company/maxtrack&#10;Instagram -  https://www.instagram.com/maxtrackbrasil/&#10;&#10;#Maxtrack #LoRa #IoT #MonitoramentodeFrota" id="839" name="Google Shape;839;p103" title="Tecnologia LoRa: o que é e como funciona?">
            <a:hlinkClick r:id="rId3"/>
          </p:cNvPr>
          <p:cNvPicPr preferRelativeResize="0"/>
          <p:nvPr/>
        </p:nvPicPr>
        <p:blipFill>
          <a:blip r:embed="rId4">
            <a:alphaModFix/>
          </a:blip>
          <a:stretch>
            <a:fillRect/>
          </a:stretch>
        </p:blipFill>
        <p:spPr>
          <a:xfrm>
            <a:off x="2019300" y="1667025"/>
            <a:ext cx="5012800" cy="281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1000"/>
                                        <p:tgtEl>
                                          <p:spTgt spid="8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4"/>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45" name="Google Shape;845;p104"/>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46" name="Google Shape;846;p104"/>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47" name="Google Shape;847;p104"/>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Aplicações</a:t>
            </a:r>
            <a:endParaRPr b="1"/>
          </a:p>
          <a:p>
            <a:pPr indent="-317500" lvl="1" marL="914400" rtl="0" algn="l">
              <a:spcBef>
                <a:spcPts val="0"/>
              </a:spcBef>
              <a:spcAft>
                <a:spcPts val="0"/>
              </a:spcAft>
              <a:buSzPts val="1400"/>
              <a:buChar char="○"/>
            </a:pPr>
            <a:r>
              <a:rPr lang="pt-BR"/>
              <a:t>M</a:t>
            </a:r>
            <a:r>
              <a:rPr lang="pt-BR"/>
              <a:t>ódulo RF Wireless LoRa de 433MHz </a:t>
            </a:r>
            <a:endParaRPr/>
          </a:p>
          <a:p>
            <a:pPr indent="-317500" lvl="1" marL="914400" rtl="0" algn="l">
              <a:spcBef>
                <a:spcPts val="0"/>
              </a:spcBef>
              <a:spcAft>
                <a:spcPts val="0"/>
              </a:spcAft>
              <a:buSzPts val="1400"/>
              <a:buChar char="○"/>
            </a:pPr>
            <a:r>
              <a:rPr lang="pt-BR"/>
              <a:t>Chip controlador SX1278 </a:t>
            </a:r>
            <a:endParaRPr/>
          </a:p>
          <a:p>
            <a:pPr indent="-317500" lvl="1" marL="914400" rtl="0" algn="l">
              <a:spcBef>
                <a:spcPts val="0"/>
              </a:spcBef>
              <a:spcAft>
                <a:spcPts val="0"/>
              </a:spcAft>
              <a:buSzPts val="1400"/>
              <a:buChar char="○"/>
            </a:pPr>
            <a:r>
              <a:rPr lang="pt-BR"/>
              <a:t>Comunicação com o microcontrolador usa interface serial (UART).</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pic>
        <p:nvPicPr>
          <p:cNvPr id="848" name="Google Shape;848;p104"/>
          <p:cNvPicPr preferRelativeResize="0"/>
          <p:nvPr/>
        </p:nvPicPr>
        <p:blipFill rotWithShape="1">
          <a:blip r:embed="rId3">
            <a:alphaModFix/>
          </a:blip>
          <a:srcRect b="18081" l="0" r="0" t="27075"/>
          <a:stretch/>
        </p:blipFill>
        <p:spPr>
          <a:xfrm>
            <a:off x="4661375" y="2488675"/>
            <a:ext cx="3127225" cy="1712150"/>
          </a:xfrm>
          <a:prstGeom prst="rect">
            <a:avLst/>
          </a:prstGeom>
          <a:noFill/>
          <a:ln>
            <a:noFill/>
          </a:ln>
        </p:spPr>
      </p:pic>
      <p:sp>
        <p:nvSpPr>
          <p:cNvPr id="849" name="Google Shape;849;p104"/>
          <p:cNvSpPr txBox="1"/>
          <p:nvPr/>
        </p:nvSpPr>
        <p:spPr>
          <a:xfrm>
            <a:off x="4788600" y="42008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Módulo RF Wireless LoRa 433MHz. Fonte: MakerHero</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5"/>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55" name="Google Shape;855;p105"/>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56" name="Google Shape;856;p105"/>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57" name="Google Shape;857;p105"/>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Vamos usar o módulo RF Wireless LoRa 433 MHz para transferir dados entre dois arduinos.</a:t>
            </a:r>
            <a:endParaRPr/>
          </a:p>
          <a:p>
            <a:pPr indent="-317500" lvl="1" marL="914400" rtl="0" algn="l">
              <a:spcBef>
                <a:spcPts val="0"/>
              </a:spcBef>
              <a:spcAft>
                <a:spcPts val="0"/>
              </a:spcAft>
              <a:buSzPts val="1400"/>
              <a:buChar char="○"/>
            </a:pPr>
            <a:r>
              <a:rPr lang="pt-BR"/>
              <a:t>Um arduino será o emissor e terá um botão que, quando pressionado, enviará a string “on” para o outro dispositivo. Caso contrário, envia “off”.</a:t>
            </a:r>
            <a:endParaRPr/>
          </a:p>
          <a:p>
            <a:pPr indent="-317500" lvl="1" marL="914400" rtl="0" algn="l">
              <a:spcBef>
                <a:spcPts val="0"/>
              </a:spcBef>
              <a:spcAft>
                <a:spcPts val="0"/>
              </a:spcAft>
              <a:buSzPts val="1400"/>
              <a:buChar char="○"/>
            </a:pPr>
            <a:r>
              <a:rPr lang="pt-BR"/>
              <a:t>O outro arduino será o receptor e acionará um buzzer caso receba o comando “on” do dispositivo transmissor.</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
        <p:nvSpPr>
          <p:cNvPr id="858" name="Google Shape;858;p105"/>
          <p:cNvSpPr txBox="1"/>
          <p:nvPr/>
        </p:nvSpPr>
        <p:spPr>
          <a:xfrm>
            <a:off x="4788600" y="4200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859" name="Google Shape;859;p105"/>
          <p:cNvPicPr preferRelativeResize="0"/>
          <p:nvPr/>
        </p:nvPicPr>
        <p:blipFill rotWithShape="1">
          <a:blip r:embed="rId3">
            <a:alphaModFix/>
          </a:blip>
          <a:srcRect b="48205" l="1191" r="89733" t="37112"/>
          <a:stretch/>
        </p:blipFill>
        <p:spPr>
          <a:xfrm>
            <a:off x="2334150" y="450375"/>
            <a:ext cx="619125" cy="561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06"/>
          <p:cNvSpPr txBox="1"/>
          <p:nvPr>
            <p:ph type="title"/>
          </p:nvPr>
        </p:nvSpPr>
        <p:spPr>
          <a:xfrm>
            <a:off x="822175" y="445025"/>
            <a:ext cx="7337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BR"/>
              <a:t>LoRaWan</a:t>
            </a:r>
            <a:endParaRPr/>
          </a:p>
        </p:txBody>
      </p:sp>
      <p:sp>
        <p:nvSpPr>
          <p:cNvPr id="865" name="Google Shape;865;p106"/>
          <p:cNvSpPr txBox="1"/>
          <p:nvPr>
            <p:ph idx="12" type="sldNum"/>
          </p:nvPr>
        </p:nvSpPr>
        <p:spPr>
          <a:xfrm>
            <a:off x="7788600" y="4811550"/>
            <a:ext cx="1355400" cy="372000"/>
          </a:xfrm>
          <a:prstGeom prst="rect">
            <a:avLst/>
          </a:prstGeom>
        </p:spPr>
        <p:txBody>
          <a:bodyPr anchorCtr="0" anchor="ctr" bIns="91425" lIns="91425" spcFirstLastPara="1" rIns="91425" wrap="square" tIns="91425">
            <a:normAutofit lnSpcReduction="20000"/>
          </a:bodyPr>
          <a:lstStyle/>
          <a:p>
            <a:pPr indent="0" lvl="0" marL="0" rtl="0" algn="r">
              <a:spcBef>
                <a:spcPts val="0"/>
              </a:spcBef>
              <a:spcAft>
                <a:spcPts val="0"/>
              </a:spcAft>
              <a:buNone/>
            </a:pPr>
            <a:r>
              <a:rPr lang="pt-BR"/>
              <a:t>Slide </a:t>
            </a:r>
            <a:fld id="{00000000-1234-1234-1234-123412341234}" type="slidenum">
              <a:rPr lang="pt-BR"/>
              <a:t>‹#›</a:t>
            </a:fld>
            <a:endParaRPr/>
          </a:p>
        </p:txBody>
      </p:sp>
      <p:sp>
        <p:nvSpPr>
          <p:cNvPr id="866" name="Google Shape;866;p106"/>
          <p:cNvSpPr txBox="1"/>
          <p:nvPr>
            <p:ph idx="2" type="subTitle"/>
          </p:nvPr>
        </p:nvSpPr>
        <p:spPr>
          <a:xfrm>
            <a:off x="69600" y="4771500"/>
            <a:ext cx="4053000" cy="372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pt-BR"/>
              <a:t>Protocolos de Comunicação de Rede</a:t>
            </a:r>
            <a:endParaRPr/>
          </a:p>
        </p:txBody>
      </p:sp>
      <p:sp>
        <p:nvSpPr>
          <p:cNvPr id="867" name="Google Shape;867;p106"/>
          <p:cNvSpPr txBox="1"/>
          <p:nvPr>
            <p:ph idx="1" type="body"/>
          </p:nvPr>
        </p:nvSpPr>
        <p:spPr>
          <a:xfrm>
            <a:off x="822175" y="1152475"/>
            <a:ext cx="7337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pt-BR"/>
              <a:t>Exemplo</a:t>
            </a:r>
            <a:endParaRPr b="1"/>
          </a:p>
          <a:p>
            <a:pPr indent="-317500" lvl="1" marL="914400" rtl="0" algn="l">
              <a:spcBef>
                <a:spcPts val="0"/>
              </a:spcBef>
              <a:spcAft>
                <a:spcPts val="0"/>
              </a:spcAft>
              <a:buSzPts val="1400"/>
              <a:buChar char="○"/>
            </a:pPr>
            <a:r>
              <a:rPr lang="pt-BR"/>
              <a:t>Primeiro, vamos analisar o dispositivo transmissor.</a:t>
            </a:r>
            <a:endParaRPr/>
          </a:p>
          <a:p>
            <a:pPr indent="0" lvl="0" marL="0" rtl="0" algn="l">
              <a:spcBef>
                <a:spcPts val="1200"/>
              </a:spcBef>
              <a:spcAft>
                <a:spcPts val="1200"/>
              </a:spcAft>
              <a:buNone/>
            </a:pPr>
            <a:r>
              <a:t/>
            </a:r>
            <a:endParaRPr sz="1200">
              <a:solidFill>
                <a:schemeClr val="dk1"/>
              </a:solidFill>
              <a:latin typeface="Arial"/>
              <a:ea typeface="Arial"/>
              <a:cs typeface="Arial"/>
              <a:sym typeface="Arial"/>
            </a:endParaRPr>
          </a:p>
        </p:txBody>
      </p:sp>
      <p:sp>
        <p:nvSpPr>
          <p:cNvPr id="868" name="Google Shape;868;p106"/>
          <p:cNvSpPr txBox="1"/>
          <p:nvPr/>
        </p:nvSpPr>
        <p:spPr>
          <a:xfrm>
            <a:off x="4788600" y="420082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869" name="Google Shape;869;p106"/>
          <p:cNvPicPr preferRelativeResize="0"/>
          <p:nvPr/>
        </p:nvPicPr>
        <p:blipFill rotWithShape="1">
          <a:blip r:embed="rId3">
            <a:alphaModFix/>
          </a:blip>
          <a:srcRect b="48205" l="1191" r="89733" t="37112"/>
          <a:stretch/>
        </p:blipFill>
        <p:spPr>
          <a:xfrm>
            <a:off x="2334150" y="450375"/>
            <a:ext cx="619125" cy="561975"/>
          </a:xfrm>
          <a:prstGeom prst="rect">
            <a:avLst/>
          </a:prstGeom>
          <a:noFill/>
          <a:ln>
            <a:noFill/>
          </a:ln>
        </p:spPr>
      </p:pic>
      <p:pic>
        <p:nvPicPr>
          <p:cNvPr id="870" name="Google Shape;870;p106"/>
          <p:cNvPicPr preferRelativeResize="0"/>
          <p:nvPr/>
        </p:nvPicPr>
        <p:blipFill>
          <a:blip r:embed="rId4">
            <a:alphaModFix/>
          </a:blip>
          <a:stretch>
            <a:fillRect/>
          </a:stretch>
        </p:blipFill>
        <p:spPr>
          <a:xfrm>
            <a:off x="1871650" y="1886400"/>
            <a:ext cx="5400675" cy="271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